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 bookmarkIdSeed="2">
  <p:sldMasterIdLst>
    <p:sldMasterId id="2147483708" r:id="rId1"/>
  </p:sldMasterIdLst>
  <p:sldIdLst>
    <p:sldId id="256" r:id="rId2"/>
    <p:sldId id="257" r:id="rId3"/>
    <p:sldId id="258" r:id="rId4"/>
    <p:sldId id="264" r:id="rId5"/>
    <p:sldId id="265" r:id="rId6"/>
    <p:sldId id="266" r:id="rId7"/>
    <p:sldId id="267" r:id="rId8"/>
    <p:sldId id="268" r:id="rId9"/>
    <p:sldId id="269" r:id="rId10"/>
    <p:sldId id="270" r:id="rId11"/>
    <p:sldId id="271" r:id="rId12"/>
    <p:sldId id="272" r:id="rId13"/>
    <p:sldId id="273" r:id="rId14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aximized" horzBarState="maximized">
    <p:restoredLeft sz="65441" autoAdjust="0"/>
    <p:restoredTop sz="86380" autoAdjust="0"/>
  </p:normalViewPr>
  <p:slideViewPr>
    <p:cSldViewPr>
      <p:cViewPr>
        <p:scale>
          <a:sx n="66" d="100"/>
          <a:sy n="66" d="100"/>
        </p:scale>
        <p:origin x="-2142" y="-2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26" y="6096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عنوان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8" name="عنصر نائب للتاريخ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8D483-0CF1-486C-9704-660A00E43FE2}" type="datetimeFigureOut">
              <a:rPr lang="ar-IQ" smtClean="0"/>
              <a:pPr/>
              <a:t>08/04/1440</a:t>
            </a:fld>
            <a:endParaRPr lang="ar-IQ"/>
          </a:p>
        </p:txBody>
      </p:sp>
      <p:sp>
        <p:nvSpPr>
          <p:cNvPr id="17" name="عنصر نائب للتذييل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29" name="عنصر نائب لرقم الشريحة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76518-A424-4D92-ACB3-B76F80035A4D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8D483-0CF1-486C-9704-660A00E43FE2}" type="datetimeFigureOut">
              <a:rPr lang="ar-IQ" smtClean="0"/>
              <a:pPr/>
              <a:t>08/04/1440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76518-A424-4D92-ACB3-B76F80035A4D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8D483-0CF1-486C-9704-660A00E43FE2}" type="datetimeFigureOut">
              <a:rPr lang="ar-IQ" smtClean="0"/>
              <a:pPr/>
              <a:t>08/04/1440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76518-A424-4D92-ACB3-B76F80035A4D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8D483-0CF1-486C-9704-660A00E43FE2}" type="datetimeFigureOut">
              <a:rPr lang="ar-IQ" smtClean="0"/>
              <a:pPr/>
              <a:t>08/04/1440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76518-A424-4D92-ACB3-B76F80035A4D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8D483-0CF1-486C-9704-660A00E43FE2}" type="datetimeFigureOut">
              <a:rPr lang="ar-IQ" smtClean="0"/>
              <a:pPr/>
              <a:t>08/04/1440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DF76518-A424-4D92-ACB3-B76F80035A4D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8D483-0CF1-486C-9704-660A00E43FE2}" type="datetimeFigureOut">
              <a:rPr lang="ar-IQ" smtClean="0"/>
              <a:pPr/>
              <a:t>08/04/1440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76518-A424-4D92-ACB3-B76F80035A4D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8D483-0CF1-486C-9704-660A00E43FE2}" type="datetimeFigureOut">
              <a:rPr lang="ar-IQ" smtClean="0"/>
              <a:pPr/>
              <a:t>08/04/1440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76518-A424-4D92-ACB3-B76F80035A4D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8D483-0CF1-486C-9704-660A00E43FE2}" type="datetimeFigureOut">
              <a:rPr lang="ar-IQ" smtClean="0"/>
              <a:pPr/>
              <a:t>08/04/1440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76518-A424-4D92-ACB3-B76F80035A4D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8D483-0CF1-486C-9704-660A00E43FE2}" type="datetimeFigureOut">
              <a:rPr lang="ar-IQ" smtClean="0"/>
              <a:pPr/>
              <a:t>08/04/1440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76518-A424-4D92-ACB3-B76F80035A4D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8D483-0CF1-486C-9704-660A00E43FE2}" type="datetimeFigureOut">
              <a:rPr lang="ar-IQ" smtClean="0"/>
              <a:pPr/>
              <a:t>08/04/1440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76518-A424-4D92-ACB3-B76F80035A4D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ar-SA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انقر فوق الرمز لإضافة صورة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8D483-0CF1-486C-9704-660A00E43FE2}" type="datetimeFigureOut">
              <a:rPr lang="ar-IQ" smtClean="0"/>
              <a:pPr/>
              <a:t>08/04/1440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76518-A424-4D92-ACB3-B76F80035A4D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عنصر نائب للعنوان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4" name="عنصر نائب للتاريخ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8B78D483-0CF1-486C-9704-660A00E43FE2}" type="datetimeFigureOut">
              <a:rPr lang="ar-IQ" smtClean="0"/>
              <a:pPr/>
              <a:t>08/04/1440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23" name="عنصر نائب لرقم الشريحة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DF76518-A424-4D92-ACB3-B76F80035A4D}" type="slidenum">
              <a:rPr lang="ar-IQ" smtClean="0"/>
              <a:pPr/>
              <a:t>‹#›</a:t>
            </a:fld>
            <a:endParaRPr lang="ar-IQ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1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r" rtl="1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r" rtl="1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r" rtl="1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r" rtl="1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r" rtl="1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r" rtl="1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r" rtl="1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r" rtl="1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r" rtl="1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ar-IQ" smtClean="0"/>
              <a:t/>
            </a:r>
            <a:br>
              <a:rPr lang="ar-IQ" smtClean="0"/>
            </a:br>
            <a:r>
              <a:rPr lang="ar-IQ" smtClean="0"/>
              <a:t/>
            </a:r>
            <a:br>
              <a:rPr lang="ar-IQ" smtClean="0"/>
            </a:br>
            <a:r>
              <a:rPr lang="ar-IQ" smtClean="0"/>
              <a:t/>
            </a:r>
            <a:br>
              <a:rPr lang="ar-IQ" smtClean="0"/>
            </a:br>
            <a:r>
              <a:rPr lang="ar-IQ" smtClean="0"/>
              <a:t/>
            </a:r>
            <a:br>
              <a:rPr lang="ar-IQ" smtClean="0"/>
            </a:br>
            <a:r>
              <a:rPr lang="ar-IQ" smtClean="0"/>
              <a:t>محاضرات طرائق التدريس العملي</a:t>
            </a:r>
            <a:r>
              <a:rPr lang="en-US" smtClean="0"/>
              <a:t/>
            </a:r>
            <a:br>
              <a:rPr lang="en-US" smtClean="0"/>
            </a:b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IQ" dirty="0" smtClean="0">
                <a:solidFill>
                  <a:srgbClr val="FF0000"/>
                </a:solidFill>
              </a:rPr>
              <a:t>أ.د لقمان عمران </a:t>
            </a:r>
            <a:r>
              <a:rPr lang="ar-IQ" dirty="0" err="1" smtClean="0">
                <a:solidFill>
                  <a:srgbClr val="FF0000"/>
                </a:solidFill>
              </a:rPr>
              <a:t>شنين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ar-IQ" dirty="0" smtClean="0">
                <a:solidFill>
                  <a:srgbClr val="FF0000"/>
                </a:solidFill>
              </a:rPr>
              <a:t>1439هــ                                                  </a:t>
            </a:r>
            <a:r>
              <a:rPr lang="ar-IQ" dirty="0" smtClean="0">
                <a:solidFill>
                  <a:srgbClr val="FF0000"/>
                </a:solidFill>
              </a:rPr>
              <a:t>2018 </a:t>
            </a:r>
            <a:r>
              <a:rPr lang="ar-IQ" dirty="0" err="1" smtClean="0"/>
              <a:t>م</a:t>
            </a:r>
            <a:endParaRPr lang="ar-IQ" dirty="0"/>
          </a:p>
        </p:txBody>
      </p:sp>
      <p:sp>
        <p:nvSpPr>
          <p:cNvPr id="4" name="مربع نص 3"/>
          <p:cNvSpPr txBox="1"/>
          <p:nvPr/>
        </p:nvSpPr>
        <p:spPr>
          <a:xfrm>
            <a:off x="214282" y="285728"/>
            <a:ext cx="871543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endParaRPr lang="ar-SA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مربع نص 2"/>
          <p:cNvSpPr txBox="1"/>
          <p:nvPr/>
        </p:nvSpPr>
        <p:spPr>
          <a:xfrm>
            <a:off x="0" y="357166"/>
            <a:ext cx="8786842" cy="563231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IQ" b="1" dirty="0" smtClean="0">
                <a:solidFill>
                  <a:schemeClr val="bg1"/>
                </a:solidFill>
              </a:rPr>
              <a:t>- المادة الدراسية</a:t>
            </a:r>
            <a:r>
              <a:rPr lang="ar-IQ" dirty="0" smtClean="0">
                <a:solidFill>
                  <a:schemeClr val="bg1"/>
                </a:solidFill>
              </a:rPr>
              <a:t> :تعد المادة الدراسية المصدر </a:t>
            </a:r>
            <a:r>
              <a:rPr lang="ar-IQ" dirty="0" err="1" smtClean="0">
                <a:solidFill>
                  <a:schemeClr val="bg1"/>
                </a:solidFill>
              </a:rPr>
              <a:t>الاساسي</a:t>
            </a:r>
            <a:r>
              <a:rPr lang="ar-IQ" dirty="0" smtClean="0">
                <a:solidFill>
                  <a:schemeClr val="bg1"/>
                </a:solidFill>
              </a:rPr>
              <a:t> لتحديد </a:t>
            </a:r>
            <a:r>
              <a:rPr lang="ar-IQ" dirty="0" err="1" smtClean="0">
                <a:solidFill>
                  <a:schemeClr val="bg1"/>
                </a:solidFill>
              </a:rPr>
              <a:t>اهداف</a:t>
            </a:r>
            <a:r>
              <a:rPr lang="ar-IQ" dirty="0" smtClean="0">
                <a:solidFill>
                  <a:schemeClr val="bg1"/>
                </a:solidFill>
              </a:rPr>
              <a:t> لتدريس ، لذلك فان المقرر الذي يتم تصميمه </a:t>
            </a:r>
            <a:r>
              <a:rPr lang="ar-IQ" dirty="0" err="1" smtClean="0">
                <a:solidFill>
                  <a:schemeClr val="bg1"/>
                </a:solidFill>
              </a:rPr>
              <a:t>لاعداد</a:t>
            </a:r>
            <a:r>
              <a:rPr lang="ar-IQ" dirty="0" smtClean="0">
                <a:solidFill>
                  <a:schemeClr val="bg1"/>
                </a:solidFill>
              </a:rPr>
              <a:t> الطلاب ، غرضه </a:t>
            </a:r>
            <a:r>
              <a:rPr lang="ar-IQ" dirty="0" err="1" smtClean="0">
                <a:solidFill>
                  <a:schemeClr val="bg1"/>
                </a:solidFill>
              </a:rPr>
              <a:t>ان</a:t>
            </a:r>
            <a:r>
              <a:rPr lang="ar-IQ" dirty="0" smtClean="0">
                <a:solidFill>
                  <a:schemeClr val="bg1"/>
                </a:solidFill>
              </a:rPr>
              <a:t> يكون من الطلاب المتخصصين في المادة نفسها . 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ar-IQ" dirty="0" smtClean="0">
                <a:solidFill>
                  <a:schemeClr val="bg1"/>
                </a:solidFill>
              </a:rPr>
              <a:t> </a:t>
            </a:r>
            <a:endParaRPr lang="en-US" dirty="0" smtClean="0">
              <a:solidFill>
                <a:schemeClr val="bg1"/>
              </a:solidFill>
            </a:endParaRPr>
          </a:p>
          <a:p>
            <a:pPr lvl="0"/>
            <a:r>
              <a:rPr lang="ar-IQ" b="1" dirty="0" smtClean="0">
                <a:solidFill>
                  <a:schemeClr val="bg1"/>
                </a:solidFill>
              </a:rPr>
              <a:t>سيكولوجية التعلم</a:t>
            </a:r>
            <a:r>
              <a:rPr lang="ar-IQ" dirty="0" smtClean="0">
                <a:solidFill>
                  <a:schemeClr val="bg1"/>
                </a:solidFill>
              </a:rPr>
              <a:t> : تفيد طبيعة التعلم في فهم سيكولوجية المتعلمين وبالتالي يحتم مراعاتها في تحديد </a:t>
            </a:r>
            <a:r>
              <a:rPr lang="ar-IQ" dirty="0" err="1" smtClean="0">
                <a:solidFill>
                  <a:schemeClr val="bg1"/>
                </a:solidFill>
              </a:rPr>
              <a:t>الاهداف</a:t>
            </a:r>
            <a:r>
              <a:rPr lang="ar-IQ" dirty="0" smtClean="0">
                <a:solidFill>
                  <a:schemeClr val="bg1"/>
                </a:solidFill>
              </a:rPr>
              <a:t> التربوية كما هو الحال في الفروق الفردية بين المتعلمين. 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ar-IQ" dirty="0" smtClean="0">
                <a:solidFill>
                  <a:schemeClr val="bg1"/>
                </a:solidFill>
              </a:rPr>
              <a:t> 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ar-IQ" dirty="0" smtClean="0">
                <a:solidFill>
                  <a:schemeClr val="bg1"/>
                </a:solidFill>
              </a:rPr>
              <a:t> 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ar-IQ" b="1" dirty="0" err="1" smtClean="0">
                <a:solidFill>
                  <a:schemeClr val="bg1"/>
                </a:solidFill>
              </a:rPr>
              <a:t>الاهداف</a:t>
            </a:r>
            <a:r>
              <a:rPr lang="ar-IQ" b="1" dirty="0" smtClean="0">
                <a:solidFill>
                  <a:schemeClr val="bg1"/>
                </a:solidFill>
              </a:rPr>
              <a:t> السلوكية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ar-IQ" dirty="0" smtClean="0">
                <a:solidFill>
                  <a:schemeClr val="bg1"/>
                </a:solidFill>
              </a:rPr>
              <a:t> 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ar-IQ" dirty="0" smtClean="0">
                <a:solidFill>
                  <a:schemeClr val="bg1"/>
                </a:solidFill>
              </a:rPr>
              <a:t>يعرف الهدف السلوكي على انه وصف دقيق وواضح ومحدد لناتج التعلم المرغوب تحقيقه والذي يتضح على هيئة سلوك قابلا للملاحظة والقياس . 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ar-IQ" b="1" dirty="0" smtClean="0">
                <a:solidFill>
                  <a:schemeClr val="bg1"/>
                </a:solidFill>
              </a:rPr>
              <a:t> 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ar-IQ" b="1" dirty="0" err="1" smtClean="0">
                <a:solidFill>
                  <a:schemeClr val="bg1"/>
                </a:solidFill>
              </a:rPr>
              <a:t>اجزاء</a:t>
            </a:r>
            <a:r>
              <a:rPr lang="ar-IQ" b="1" dirty="0" smtClean="0">
                <a:solidFill>
                  <a:schemeClr val="bg1"/>
                </a:solidFill>
              </a:rPr>
              <a:t> الهدف السلوكي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ar-IQ" dirty="0" smtClean="0">
                <a:solidFill>
                  <a:schemeClr val="bg1"/>
                </a:solidFill>
              </a:rPr>
              <a:t> 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ar-IQ" dirty="0" smtClean="0">
                <a:solidFill>
                  <a:schemeClr val="bg1"/>
                </a:solidFill>
              </a:rPr>
              <a:t>الهدف السلوكي يجب </a:t>
            </a:r>
            <a:r>
              <a:rPr lang="ar-IQ" dirty="0" err="1" smtClean="0">
                <a:solidFill>
                  <a:schemeClr val="bg1"/>
                </a:solidFill>
              </a:rPr>
              <a:t>ان</a:t>
            </a:r>
            <a:r>
              <a:rPr lang="ar-IQ" dirty="0" smtClean="0">
                <a:solidFill>
                  <a:schemeClr val="bg1"/>
                </a:solidFill>
              </a:rPr>
              <a:t> يحتوي على ثلاثة </a:t>
            </a:r>
            <a:r>
              <a:rPr lang="ar-IQ" dirty="0" err="1" smtClean="0">
                <a:solidFill>
                  <a:schemeClr val="bg1"/>
                </a:solidFill>
              </a:rPr>
              <a:t>اجزاء</a:t>
            </a:r>
            <a:r>
              <a:rPr lang="ar-IQ" dirty="0" smtClean="0">
                <a:solidFill>
                  <a:schemeClr val="bg1"/>
                </a:solidFill>
              </a:rPr>
              <a:t> هو : 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ar-IQ" dirty="0" smtClean="0">
                <a:solidFill>
                  <a:schemeClr val="bg1"/>
                </a:solidFill>
              </a:rPr>
              <a:t>1- وصف السلوك المرغوب الذي يجب </a:t>
            </a:r>
            <a:r>
              <a:rPr lang="ar-IQ" dirty="0" err="1" smtClean="0">
                <a:solidFill>
                  <a:schemeClr val="bg1"/>
                </a:solidFill>
              </a:rPr>
              <a:t>ان</a:t>
            </a:r>
            <a:r>
              <a:rPr lang="ar-IQ" dirty="0" smtClean="0">
                <a:solidFill>
                  <a:schemeClr val="bg1"/>
                </a:solidFill>
              </a:rPr>
              <a:t> يحققه المتعلم بعد مروره بخبرة علمية.   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ar-IQ" dirty="0" smtClean="0">
                <a:solidFill>
                  <a:schemeClr val="bg1"/>
                </a:solidFill>
              </a:rPr>
              <a:t>2- وصف الحد </a:t>
            </a:r>
            <a:r>
              <a:rPr lang="ar-IQ" dirty="0" err="1" smtClean="0">
                <a:solidFill>
                  <a:schemeClr val="bg1"/>
                </a:solidFill>
              </a:rPr>
              <a:t>الادنى</a:t>
            </a:r>
            <a:r>
              <a:rPr lang="ar-IQ" dirty="0" smtClean="0">
                <a:solidFill>
                  <a:schemeClr val="bg1"/>
                </a:solidFill>
              </a:rPr>
              <a:t> لمستوى </a:t>
            </a:r>
            <a:r>
              <a:rPr lang="ar-IQ" dirty="0" err="1" smtClean="0">
                <a:solidFill>
                  <a:schemeClr val="bg1"/>
                </a:solidFill>
              </a:rPr>
              <a:t>الاداء</a:t>
            </a:r>
            <a:r>
              <a:rPr lang="ar-IQ" dirty="0" smtClean="0">
                <a:solidFill>
                  <a:schemeClr val="bg1"/>
                </a:solidFill>
              </a:rPr>
              <a:t> المقبول . 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ar-IQ" dirty="0" smtClean="0">
                <a:solidFill>
                  <a:schemeClr val="bg1"/>
                </a:solidFill>
              </a:rPr>
              <a:t>3- وصف ظرف الشرط الذي يتم خلاله قيام المتعلم بالسلوك المطلوب.   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ar-IQ" dirty="0" smtClean="0">
                <a:solidFill>
                  <a:schemeClr val="bg1"/>
                </a:solidFill>
              </a:rPr>
              <a:t> </a:t>
            </a:r>
            <a:endParaRPr lang="en-US" dirty="0" smtClean="0">
              <a:solidFill>
                <a:schemeClr val="bg1"/>
              </a:solidFill>
            </a:endParaRPr>
          </a:p>
          <a:p>
            <a:endParaRPr lang="ar-SA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0" y="0"/>
            <a:ext cx="9144000" cy="553997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IQ" sz="2800" b="1" dirty="0" smtClean="0">
                <a:solidFill>
                  <a:schemeClr val="bg1"/>
                </a:solidFill>
              </a:rPr>
              <a:t> مواصفات الهدف السلوكي الجيد</a:t>
            </a:r>
            <a:endParaRPr lang="en-US" sz="2800" dirty="0" smtClean="0">
              <a:solidFill>
                <a:schemeClr val="bg1"/>
              </a:solidFill>
            </a:endParaRPr>
          </a:p>
          <a:p>
            <a:r>
              <a:rPr lang="ar-IQ" sz="2800" dirty="0" smtClean="0">
                <a:solidFill>
                  <a:schemeClr val="bg1"/>
                </a:solidFill>
              </a:rPr>
              <a:t> </a:t>
            </a:r>
            <a:endParaRPr lang="en-US" sz="2800" dirty="0" smtClean="0">
              <a:solidFill>
                <a:schemeClr val="bg1"/>
              </a:solidFill>
            </a:endParaRPr>
          </a:p>
          <a:p>
            <a:r>
              <a:rPr lang="ar-IQ" sz="2800" dirty="0" smtClean="0">
                <a:solidFill>
                  <a:schemeClr val="bg1"/>
                </a:solidFill>
              </a:rPr>
              <a:t>لابد </a:t>
            </a:r>
            <a:r>
              <a:rPr lang="ar-IQ" sz="2800" dirty="0" err="1" smtClean="0">
                <a:solidFill>
                  <a:schemeClr val="bg1"/>
                </a:solidFill>
              </a:rPr>
              <a:t>ان</a:t>
            </a:r>
            <a:r>
              <a:rPr lang="ar-IQ" sz="2800" dirty="0" smtClean="0">
                <a:solidFill>
                  <a:schemeClr val="bg1"/>
                </a:solidFill>
              </a:rPr>
              <a:t> تصاغ </a:t>
            </a:r>
            <a:r>
              <a:rPr lang="ar-IQ" sz="2800" dirty="0" err="1" smtClean="0">
                <a:solidFill>
                  <a:schemeClr val="bg1"/>
                </a:solidFill>
              </a:rPr>
              <a:t>الاهدف</a:t>
            </a:r>
            <a:r>
              <a:rPr lang="ar-IQ" sz="2800" dirty="0" smtClean="0">
                <a:solidFill>
                  <a:schemeClr val="bg1"/>
                </a:solidFill>
              </a:rPr>
              <a:t> السلوكية بشكل جيد ومحدد وواضح وقابل للقياس ، ومن القواعد والشروط </a:t>
            </a:r>
            <a:r>
              <a:rPr lang="ar-IQ" sz="2800" dirty="0" err="1" smtClean="0">
                <a:solidFill>
                  <a:schemeClr val="bg1"/>
                </a:solidFill>
              </a:rPr>
              <a:t>الاساسية</a:t>
            </a:r>
            <a:r>
              <a:rPr lang="ar-IQ" sz="2800" dirty="0" smtClean="0">
                <a:solidFill>
                  <a:schemeClr val="bg1"/>
                </a:solidFill>
              </a:rPr>
              <a:t> لتحقيق ذلك هي : </a:t>
            </a:r>
            <a:endParaRPr lang="en-US" sz="2800" dirty="0" smtClean="0">
              <a:solidFill>
                <a:schemeClr val="bg1"/>
              </a:solidFill>
            </a:endParaRPr>
          </a:p>
          <a:p>
            <a:r>
              <a:rPr lang="ar-IQ" sz="2800" dirty="0" smtClean="0">
                <a:solidFill>
                  <a:schemeClr val="bg1"/>
                </a:solidFill>
              </a:rPr>
              <a:t>1- </a:t>
            </a:r>
            <a:r>
              <a:rPr lang="ar-IQ" sz="2800" dirty="0" err="1" smtClean="0">
                <a:solidFill>
                  <a:schemeClr val="bg1"/>
                </a:solidFill>
              </a:rPr>
              <a:t>ان</a:t>
            </a:r>
            <a:r>
              <a:rPr lang="ar-IQ" sz="2800" dirty="0" smtClean="0">
                <a:solidFill>
                  <a:schemeClr val="bg1"/>
                </a:solidFill>
              </a:rPr>
              <a:t> تصف عبارة الهدف </a:t>
            </a:r>
            <a:r>
              <a:rPr lang="ar-IQ" sz="2800" dirty="0" err="1" smtClean="0">
                <a:solidFill>
                  <a:schemeClr val="bg1"/>
                </a:solidFill>
              </a:rPr>
              <a:t>اداء</a:t>
            </a:r>
            <a:r>
              <a:rPr lang="ar-IQ" sz="2800" dirty="0" smtClean="0">
                <a:solidFill>
                  <a:schemeClr val="bg1"/>
                </a:solidFill>
              </a:rPr>
              <a:t> المتعلم </a:t>
            </a:r>
            <a:r>
              <a:rPr lang="ar-IQ" sz="2800" dirty="0" err="1" smtClean="0">
                <a:solidFill>
                  <a:schemeClr val="bg1"/>
                </a:solidFill>
              </a:rPr>
              <a:t>او</a:t>
            </a:r>
            <a:r>
              <a:rPr lang="ar-IQ" sz="2800" dirty="0" smtClean="0">
                <a:solidFill>
                  <a:schemeClr val="bg1"/>
                </a:solidFill>
              </a:rPr>
              <a:t> سلوكه الذي يستدل منه على تحقيق الهدف ، وهي بذلك تصف الفعل السلوكي الذي يقوم </a:t>
            </a:r>
            <a:r>
              <a:rPr lang="ar-IQ" sz="2800" dirty="0" err="1" smtClean="0">
                <a:solidFill>
                  <a:schemeClr val="bg1"/>
                </a:solidFill>
              </a:rPr>
              <a:t>به</a:t>
            </a:r>
            <a:r>
              <a:rPr lang="ar-IQ" sz="2800" dirty="0" smtClean="0">
                <a:solidFill>
                  <a:schemeClr val="bg1"/>
                </a:solidFill>
              </a:rPr>
              <a:t> المتعلم .  </a:t>
            </a:r>
            <a:endParaRPr lang="en-US" sz="2800" dirty="0" smtClean="0">
              <a:solidFill>
                <a:schemeClr val="bg1"/>
              </a:solidFill>
            </a:endParaRPr>
          </a:p>
          <a:p>
            <a:r>
              <a:rPr lang="ar-IQ" sz="2800" dirty="0" smtClean="0">
                <a:solidFill>
                  <a:schemeClr val="bg1"/>
                </a:solidFill>
              </a:rPr>
              <a:t>2- </a:t>
            </a:r>
            <a:r>
              <a:rPr lang="ar-IQ" sz="2800" dirty="0" err="1" smtClean="0">
                <a:solidFill>
                  <a:schemeClr val="bg1"/>
                </a:solidFill>
              </a:rPr>
              <a:t>ان</a:t>
            </a:r>
            <a:r>
              <a:rPr lang="ar-IQ" sz="2800" dirty="0" smtClean="0">
                <a:solidFill>
                  <a:schemeClr val="bg1"/>
                </a:solidFill>
              </a:rPr>
              <a:t> </a:t>
            </a:r>
            <a:r>
              <a:rPr lang="ar-IQ" sz="2800" dirty="0" err="1" smtClean="0">
                <a:solidFill>
                  <a:schemeClr val="bg1"/>
                </a:solidFill>
              </a:rPr>
              <a:t>تبدا</a:t>
            </a:r>
            <a:r>
              <a:rPr lang="ar-IQ" sz="2800" dirty="0" smtClean="0">
                <a:solidFill>
                  <a:schemeClr val="bg1"/>
                </a:solidFill>
              </a:rPr>
              <a:t> عبارة الهدف بفعل يصف السلوك الذي يفترض في الطالب </a:t>
            </a:r>
            <a:r>
              <a:rPr lang="ar-IQ" sz="2800" dirty="0" err="1" smtClean="0">
                <a:solidFill>
                  <a:schemeClr val="bg1"/>
                </a:solidFill>
              </a:rPr>
              <a:t>ان</a:t>
            </a:r>
            <a:r>
              <a:rPr lang="ar-IQ" sz="2800" dirty="0" smtClean="0">
                <a:solidFill>
                  <a:schemeClr val="bg1"/>
                </a:solidFill>
              </a:rPr>
              <a:t> يظهره عندما يتعامل مع النشاط . </a:t>
            </a:r>
            <a:endParaRPr lang="en-US" sz="2800" dirty="0" smtClean="0">
              <a:solidFill>
                <a:schemeClr val="bg1"/>
              </a:solidFill>
            </a:endParaRPr>
          </a:p>
          <a:p>
            <a:r>
              <a:rPr lang="ar-IQ" sz="2800" dirty="0" smtClean="0">
                <a:solidFill>
                  <a:schemeClr val="bg1"/>
                </a:solidFill>
              </a:rPr>
              <a:t>3- </a:t>
            </a:r>
            <a:r>
              <a:rPr lang="ar-IQ" sz="2800" dirty="0" err="1" smtClean="0">
                <a:solidFill>
                  <a:schemeClr val="bg1"/>
                </a:solidFill>
              </a:rPr>
              <a:t>ان</a:t>
            </a:r>
            <a:r>
              <a:rPr lang="ar-IQ" sz="2800" dirty="0" smtClean="0">
                <a:solidFill>
                  <a:schemeClr val="bg1"/>
                </a:solidFill>
              </a:rPr>
              <a:t> تصف عبارة الهدف سلوكا قابلا للملاحظة .</a:t>
            </a:r>
            <a:endParaRPr lang="en-US" sz="2800" dirty="0" smtClean="0">
              <a:solidFill>
                <a:schemeClr val="bg1"/>
              </a:solidFill>
            </a:endParaRPr>
          </a:p>
          <a:p>
            <a:r>
              <a:rPr lang="ar-IQ" sz="2800" dirty="0" smtClean="0">
                <a:solidFill>
                  <a:schemeClr val="bg1"/>
                </a:solidFill>
              </a:rPr>
              <a:t>4- </a:t>
            </a:r>
            <a:r>
              <a:rPr lang="ar-IQ" sz="2800" dirty="0" err="1" smtClean="0">
                <a:solidFill>
                  <a:schemeClr val="bg1"/>
                </a:solidFill>
              </a:rPr>
              <a:t>ان</a:t>
            </a:r>
            <a:r>
              <a:rPr lang="ar-IQ" sz="2800" dirty="0" smtClean="0">
                <a:solidFill>
                  <a:schemeClr val="bg1"/>
                </a:solidFill>
              </a:rPr>
              <a:t> تكون </a:t>
            </a:r>
            <a:r>
              <a:rPr lang="ar-IQ" sz="2800" dirty="0" err="1" smtClean="0">
                <a:solidFill>
                  <a:schemeClr val="bg1"/>
                </a:solidFill>
              </a:rPr>
              <a:t>الاهداف</a:t>
            </a:r>
            <a:r>
              <a:rPr lang="ar-IQ" sz="2800" dirty="0" smtClean="0">
                <a:solidFill>
                  <a:schemeClr val="bg1"/>
                </a:solidFill>
              </a:rPr>
              <a:t> بسيطة (غير مركبة) </a:t>
            </a:r>
            <a:r>
              <a:rPr lang="ar-IQ" sz="2800" dirty="0" err="1" smtClean="0">
                <a:solidFill>
                  <a:schemeClr val="bg1"/>
                </a:solidFill>
              </a:rPr>
              <a:t>اي</a:t>
            </a:r>
            <a:r>
              <a:rPr lang="ar-IQ" sz="2800" dirty="0" smtClean="0">
                <a:solidFill>
                  <a:schemeClr val="bg1"/>
                </a:solidFill>
              </a:rPr>
              <a:t> </a:t>
            </a:r>
            <a:r>
              <a:rPr lang="ar-IQ" sz="2800" dirty="0" err="1" smtClean="0">
                <a:solidFill>
                  <a:schemeClr val="bg1"/>
                </a:solidFill>
              </a:rPr>
              <a:t>ان</a:t>
            </a:r>
            <a:r>
              <a:rPr lang="ar-IQ" sz="2800" dirty="0" smtClean="0">
                <a:solidFill>
                  <a:schemeClr val="bg1"/>
                </a:solidFill>
              </a:rPr>
              <a:t> كل عبارة للهدف تتعلق بعملية واحدة وسلوكا واحدا فقط عدا </a:t>
            </a:r>
            <a:r>
              <a:rPr lang="ar-IQ" sz="2800" dirty="0" err="1" smtClean="0">
                <a:solidFill>
                  <a:schemeClr val="bg1"/>
                </a:solidFill>
              </a:rPr>
              <a:t>الاهداف</a:t>
            </a:r>
            <a:r>
              <a:rPr lang="ar-IQ" sz="2800" dirty="0" smtClean="0">
                <a:solidFill>
                  <a:schemeClr val="bg1"/>
                </a:solidFill>
              </a:rPr>
              <a:t> في الخطة المنوعة .</a:t>
            </a:r>
            <a:endParaRPr lang="en-US" sz="2800" dirty="0" smtClean="0">
              <a:solidFill>
                <a:schemeClr val="bg1"/>
              </a:solidFill>
            </a:endParaRPr>
          </a:p>
          <a:p>
            <a:r>
              <a:rPr lang="ar-IQ" sz="2800" dirty="0" smtClean="0">
                <a:solidFill>
                  <a:schemeClr val="bg1"/>
                </a:solidFill>
              </a:rPr>
              <a:t>5- </a:t>
            </a:r>
            <a:r>
              <a:rPr lang="ar-IQ" sz="2800" dirty="0" err="1" smtClean="0">
                <a:solidFill>
                  <a:schemeClr val="bg1"/>
                </a:solidFill>
              </a:rPr>
              <a:t>ان</a:t>
            </a:r>
            <a:r>
              <a:rPr lang="ar-IQ" sz="2800" dirty="0" smtClean="0">
                <a:solidFill>
                  <a:schemeClr val="bg1"/>
                </a:solidFill>
              </a:rPr>
              <a:t> تكون </a:t>
            </a:r>
            <a:r>
              <a:rPr lang="ar-IQ" sz="2800" dirty="0" err="1" smtClean="0">
                <a:solidFill>
                  <a:schemeClr val="bg1"/>
                </a:solidFill>
              </a:rPr>
              <a:t>الاهداف</a:t>
            </a:r>
            <a:r>
              <a:rPr lang="ar-IQ" sz="2800" dirty="0" smtClean="0">
                <a:solidFill>
                  <a:schemeClr val="bg1"/>
                </a:solidFill>
              </a:rPr>
              <a:t> واقعية . </a:t>
            </a:r>
            <a:endParaRPr lang="en-US" sz="2800" dirty="0" smtClean="0">
              <a:solidFill>
                <a:schemeClr val="bg1"/>
              </a:solidFill>
            </a:endParaRPr>
          </a:p>
          <a:p>
            <a:endParaRPr lang="ar-SA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0" y="0"/>
            <a:ext cx="9144000" cy="680186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IQ" b="1" dirty="0" smtClean="0">
                <a:solidFill>
                  <a:schemeClr val="bg1"/>
                </a:solidFill>
              </a:rPr>
              <a:t>خصائص </a:t>
            </a:r>
            <a:r>
              <a:rPr lang="ar-IQ" b="1" dirty="0" err="1" smtClean="0">
                <a:solidFill>
                  <a:schemeClr val="bg1"/>
                </a:solidFill>
              </a:rPr>
              <a:t>الاغراض</a:t>
            </a:r>
            <a:r>
              <a:rPr lang="ar-IQ" b="1" dirty="0" smtClean="0">
                <a:solidFill>
                  <a:schemeClr val="bg1"/>
                </a:solidFill>
              </a:rPr>
              <a:t> السلوكية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ar-IQ" b="1" dirty="0" smtClean="0">
                <a:solidFill>
                  <a:schemeClr val="bg1"/>
                </a:solidFill>
              </a:rPr>
              <a:t> 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ar-IQ" sz="2000" b="1" dirty="0" smtClean="0">
                <a:solidFill>
                  <a:schemeClr val="bg1"/>
                </a:solidFill>
              </a:rPr>
              <a:t>1- </a:t>
            </a:r>
            <a:r>
              <a:rPr lang="ar-IQ" sz="2000" b="1" dirty="0" err="1" smtClean="0">
                <a:solidFill>
                  <a:schemeClr val="bg1"/>
                </a:solidFill>
              </a:rPr>
              <a:t>ان</a:t>
            </a:r>
            <a:r>
              <a:rPr lang="ar-IQ" sz="2000" b="1" dirty="0" smtClean="0">
                <a:solidFill>
                  <a:schemeClr val="bg1"/>
                </a:solidFill>
              </a:rPr>
              <a:t> يصاغ الغرض على شكل سلوك يقوم </a:t>
            </a:r>
            <a:r>
              <a:rPr lang="ar-IQ" sz="2000" b="1" dirty="0" err="1" smtClean="0">
                <a:solidFill>
                  <a:schemeClr val="bg1"/>
                </a:solidFill>
              </a:rPr>
              <a:t>به</a:t>
            </a:r>
            <a:r>
              <a:rPr lang="ar-IQ" sz="2000" b="1" dirty="0" smtClean="0">
                <a:solidFill>
                  <a:schemeClr val="bg1"/>
                </a:solidFill>
              </a:rPr>
              <a:t> الطالب ، </a:t>
            </a:r>
            <a:r>
              <a:rPr lang="ar-IQ" sz="2000" b="1" dirty="0" err="1" smtClean="0">
                <a:solidFill>
                  <a:schemeClr val="bg1"/>
                </a:solidFill>
              </a:rPr>
              <a:t>اي</a:t>
            </a:r>
            <a:r>
              <a:rPr lang="ar-IQ" sz="2000" b="1" dirty="0" smtClean="0">
                <a:solidFill>
                  <a:schemeClr val="bg1"/>
                </a:solidFill>
              </a:rPr>
              <a:t> انه يعكس سلوك الطالب وليس نشاط المدرس . </a:t>
            </a:r>
            <a:endParaRPr lang="en-US" sz="2000" dirty="0" smtClean="0">
              <a:solidFill>
                <a:schemeClr val="bg1"/>
              </a:solidFill>
            </a:endParaRPr>
          </a:p>
          <a:p>
            <a:r>
              <a:rPr lang="ar-IQ" sz="2000" b="1" dirty="0" smtClean="0">
                <a:solidFill>
                  <a:schemeClr val="bg1"/>
                </a:solidFill>
              </a:rPr>
              <a:t>مثال :</a:t>
            </a:r>
            <a:endParaRPr lang="en-US" sz="2000" dirty="0" smtClean="0">
              <a:solidFill>
                <a:schemeClr val="bg1"/>
              </a:solidFill>
            </a:endParaRPr>
          </a:p>
          <a:p>
            <a:pPr lvl="0"/>
            <a:r>
              <a:rPr lang="ar-IQ" sz="2000" dirty="0" err="1" smtClean="0">
                <a:solidFill>
                  <a:schemeClr val="bg1"/>
                </a:solidFill>
              </a:rPr>
              <a:t>ان</a:t>
            </a:r>
            <a:r>
              <a:rPr lang="ar-IQ" sz="2000" dirty="0" smtClean="0">
                <a:solidFill>
                  <a:schemeClr val="bg1"/>
                </a:solidFill>
              </a:rPr>
              <a:t> يحدد مدرس التربية الرياضية المهارات الهجومية في كرة الطائرة ، فهذا الهدف يركز على المدرس وهو </a:t>
            </a:r>
            <a:r>
              <a:rPr lang="ar-IQ" sz="2000" dirty="0" err="1" smtClean="0">
                <a:solidFill>
                  <a:schemeClr val="bg1"/>
                </a:solidFill>
              </a:rPr>
              <a:t>عبارةخاطيء</a:t>
            </a:r>
            <a:r>
              <a:rPr lang="ar-IQ" sz="2000" dirty="0" smtClean="0">
                <a:solidFill>
                  <a:schemeClr val="bg1"/>
                </a:solidFill>
              </a:rPr>
              <a:t> . </a:t>
            </a:r>
            <a:endParaRPr lang="en-US" sz="2000" dirty="0" smtClean="0">
              <a:solidFill>
                <a:schemeClr val="bg1"/>
              </a:solidFill>
            </a:endParaRPr>
          </a:p>
          <a:p>
            <a:r>
              <a:rPr lang="ar-IQ" sz="2000" dirty="0" smtClean="0">
                <a:solidFill>
                  <a:schemeClr val="bg1"/>
                </a:solidFill>
              </a:rPr>
              <a:t>والصحيح صياغة الغرض السلوكي للطالب بالشكل </a:t>
            </a:r>
            <a:r>
              <a:rPr lang="ar-IQ" sz="2000" dirty="0" err="1" smtClean="0">
                <a:solidFill>
                  <a:schemeClr val="bg1"/>
                </a:solidFill>
              </a:rPr>
              <a:t>الاتي</a:t>
            </a:r>
            <a:r>
              <a:rPr lang="ar-IQ" sz="2000" dirty="0" smtClean="0">
                <a:solidFill>
                  <a:schemeClr val="bg1"/>
                </a:solidFill>
              </a:rPr>
              <a:t> : </a:t>
            </a:r>
            <a:endParaRPr lang="en-US" sz="2000" dirty="0" smtClean="0">
              <a:solidFill>
                <a:schemeClr val="bg1"/>
              </a:solidFill>
            </a:endParaRPr>
          </a:p>
          <a:p>
            <a:r>
              <a:rPr lang="ar-IQ" sz="2000" dirty="0" smtClean="0">
                <a:solidFill>
                  <a:schemeClr val="bg1"/>
                </a:solidFill>
              </a:rPr>
              <a:t>- </a:t>
            </a:r>
            <a:r>
              <a:rPr lang="ar-IQ" sz="2000" dirty="0" err="1" smtClean="0">
                <a:solidFill>
                  <a:schemeClr val="bg1"/>
                </a:solidFill>
              </a:rPr>
              <a:t>ان</a:t>
            </a:r>
            <a:r>
              <a:rPr lang="ar-IQ" sz="2000" dirty="0" smtClean="0">
                <a:solidFill>
                  <a:schemeClr val="bg1"/>
                </a:solidFill>
              </a:rPr>
              <a:t> يحدد الطالب المهارات الهجومية في كرة الطائرة . (عبارة </a:t>
            </a:r>
            <a:r>
              <a:rPr lang="ar-IQ" sz="2000" dirty="0" err="1" smtClean="0">
                <a:solidFill>
                  <a:schemeClr val="bg1"/>
                </a:solidFill>
              </a:rPr>
              <a:t>صحيحه</a:t>
            </a:r>
            <a:r>
              <a:rPr lang="ar-IQ" sz="2000" dirty="0" smtClean="0">
                <a:solidFill>
                  <a:schemeClr val="bg1"/>
                </a:solidFill>
              </a:rPr>
              <a:t> ) </a:t>
            </a:r>
            <a:endParaRPr lang="en-US" sz="2000" dirty="0" smtClean="0">
              <a:solidFill>
                <a:schemeClr val="bg1"/>
              </a:solidFill>
            </a:endParaRPr>
          </a:p>
          <a:p>
            <a:r>
              <a:rPr lang="ar-IQ" sz="2000" dirty="0" smtClean="0">
                <a:solidFill>
                  <a:schemeClr val="bg1"/>
                </a:solidFill>
              </a:rPr>
              <a:t> </a:t>
            </a:r>
            <a:endParaRPr lang="en-US" sz="2000" dirty="0" smtClean="0">
              <a:solidFill>
                <a:schemeClr val="bg1"/>
              </a:solidFill>
            </a:endParaRPr>
          </a:p>
          <a:p>
            <a:r>
              <a:rPr lang="ar-IQ" sz="2000" b="1" dirty="0" smtClean="0">
                <a:solidFill>
                  <a:schemeClr val="bg1"/>
                </a:solidFill>
              </a:rPr>
              <a:t>2- </a:t>
            </a:r>
            <a:r>
              <a:rPr lang="ar-IQ" sz="2000" b="1" dirty="0" err="1" smtClean="0">
                <a:solidFill>
                  <a:schemeClr val="bg1"/>
                </a:solidFill>
              </a:rPr>
              <a:t>ان</a:t>
            </a:r>
            <a:r>
              <a:rPr lang="ar-IQ" sz="2000" b="1" dirty="0" smtClean="0">
                <a:solidFill>
                  <a:schemeClr val="bg1"/>
                </a:solidFill>
              </a:rPr>
              <a:t> يشير الغرض </a:t>
            </a:r>
            <a:r>
              <a:rPr lang="ar-IQ" sz="2000" b="1" dirty="0" err="1" smtClean="0">
                <a:solidFill>
                  <a:schemeClr val="bg1"/>
                </a:solidFill>
              </a:rPr>
              <a:t>الى</a:t>
            </a:r>
            <a:r>
              <a:rPr lang="ar-IQ" sz="2000" b="1" dirty="0" smtClean="0">
                <a:solidFill>
                  <a:schemeClr val="bg1"/>
                </a:solidFill>
              </a:rPr>
              <a:t> نتيجة التعلم لا </a:t>
            </a:r>
            <a:r>
              <a:rPr lang="ar-IQ" sz="2000" b="1" dirty="0" err="1" smtClean="0">
                <a:solidFill>
                  <a:schemeClr val="bg1"/>
                </a:solidFill>
              </a:rPr>
              <a:t>الى</a:t>
            </a:r>
            <a:r>
              <a:rPr lang="ar-IQ" sz="2000" b="1" dirty="0" smtClean="0">
                <a:solidFill>
                  <a:schemeClr val="bg1"/>
                </a:solidFill>
              </a:rPr>
              <a:t> عملية التعلم نفسها . </a:t>
            </a:r>
            <a:endParaRPr lang="en-US" sz="2000" dirty="0" smtClean="0">
              <a:solidFill>
                <a:schemeClr val="bg1"/>
              </a:solidFill>
            </a:endParaRPr>
          </a:p>
          <a:p>
            <a:r>
              <a:rPr lang="ar-IQ" sz="2000" b="1" dirty="0" smtClean="0">
                <a:solidFill>
                  <a:schemeClr val="bg1"/>
                </a:solidFill>
              </a:rPr>
              <a:t>مثال :</a:t>
            </a:r>
            <a:endParaRPr lang="en-US" sz="2000" dirty="0" smtClean="0">
              <a:solidFill>
                <a:schemeClr val="bg1"/>
              </a:solidFill>
            </a:endParaRPr>
          </a:p>
          <a:p>
            <a:r>
              <a:rPr lang="ar-IQ" sz="2000" dirty="0" smtClean="0">
                <a:solidFill>
                  <a:schemeClr val="bg1"/>
                </a:solidFill>
              </a:rPr>
              <a:t>- </a:t>
            </a:r>
            <a:r>
              <a:rPr lang="ar-IQ" sz="2000" dirty="0" err="1" smtClean="0">
                <a:solidFill>
                  <a:schemeClr val="bg1"/>
                </a:solidFill>
              </a:rPr>
              <a:t>ان</a:t>
            </a:r>
            <a:r>
              <a:rPr lang="ar-IQ" sz="2000" dirty="0" smtClean="0">
                <a:solidFill>
                  <a:schemeClr val="bg1"/>
                </a:solidFill>
              </a:rPr>
              <a:t> يدرس الطالب الدحرجة </a:t>
            </a:r>
            <a:r>
              <a:rPr lang="ar-IQ" sz="2000" dirty="0" err="1" smtClean="0">
                <a:solidFill>
                  <a:schemeClr val="bg1"/>
                </a:solidFill>
              </a:rPr>
              <a:t>الامامية</a:t>
            </a:r>
            <a:r>
              <a:rPr lang="ar-IQ" sz="2000" dirty="0" smtClean="0">
                <a:solidFill>
                  <a:schemeClr val="bg1"/>
                </a:solidFill>
              </a:rPr>
              <a:t> في </a:t>
            </a:r>
            <a:r>
              <a:rPr lang="ar-IQ" sz="2000" dirty="0" err="1" smtClean="0">
                <a:solidFill>
                  <a:schemeClr val="bg1"/>
                </a:solidFill>
              </a:rPr>
              <a:t>الجمناستك</a:t>
            </a:r>
            <a:r>
              <a:rPr lang="ar-IQ" sz="2000" dirty="0" smtClean="0">
                <a:solidFill>
                  <a:schemeClr val="bg1"/>
                </a:solidFill>
              </a:rPr>
              <a:t> ، صحيح </a:t>
            </a:r>
            <a:r>
              <a:rPr lang="ar-IQ" sz="2000" dirty="0" err="1" smtClean="0">
                <a:solidFill>
                  <a:schemeClr val="bg1"/>
                </a:solidFill>
              </a:rPr>
              <a:t>ان</a:t>
            </a:r>
            <a:r>
              <a:rPr lang="ar-IQ" sz="2000" dirty="0" smtClean="0">
                <a:solidFill>
                  <a:schemeClr val="bg1"/>
                </a:solidFill>
              </a:rPr>
              <a:t> هذه العبارة ترتكز على سلوك الطالب ، </a:t>
            </a:r>
            <a:r>
              <a:rPr lang="ar-IQ" sz="2000" dirty="0" err="1" smtClean="0">
                <a:solidFill>
                  <a:schemeClr val="bg1"/>
                </a:solidFill>
              </a:rPr>
              <a:t>الا</a:t>
            </a:r>
            <a:r>
              <a:rPr lang="ar-IQ" sz="2000" dirty="0" smtClean="0">
                <a:solidFill>
                  <a:schemeClr val="bg1"/>
                </a:solidFill>
              </a:rPr>
              <a:t> </a:t>
            </a:r>
            <a:r>
              <a:rPr lang="ar-IQ" sz="2000" dirty="0" err="1" smtClean="0">
                <a:solidFill>
                  <a:schemeClr val="bg1"/>
                </a:solidFill>
              </a:rPr>
              <a:t>انها</a:t>
            </a:r>
            <a:r>
              <a:rPr lang="ar-IQ" sz="2000" dirty="0" smtClean="0">
                <a:solidFill>
                  <a:schemeClr val="bg1"/>
                </a:solidFill>
              </a:rPr>
              <a:t> تركز على النشاط المؤدي </a:t>
            </a:r>
            <a:r>
              <a:rPr lang="ar-IQ" sz="2000" dirty="0" err="1" smtClean="0">
                <a:solidFill>
                  <a:schemeClr val="bg1"/>
                </a:solidFill>
              </a:rPr>
              <a:t>الى</a:t>
            </a:r>
            <a:r>
              <a:rPr lang="ar-IQ" sz="2000" dirty="0" smtClean="0">
                <a:solidFill>
                  <a:schemeClr val="bg1"/>
                </a:solidFill>
              </a:rPr>
              <a:t> الناتج (يدرس الطالب) وهذا لا يجوز (عبارة خاطئة ) ،والصحيح : </a:t>
            </a:r>
            <a:endParaRPr lang="en-US" sz="2000" dirty="0" smtClean="0">
              <a:solidFill>
                <a:schemeClr val="bg1"/>
              </a:solidFill>
            </a:endParaRPr>
          </a:p>
          <a:p>
            <a:pPr lvl="0"/>
            <a:r>
              <a:rPr lang="ar-IQ" sz="2000" dirty="0" smtClean="0">
                <a:solidFill>
                  <a:schemeClr val="bg1"/>
                </a:solidFill>
              </a:rPr>
              <a:t> </a:t>
            </a:r>
            <a:r>
              <a:rPr lang="ar-IQ" sz="2000" dirty="0" err="1" smtClean="0">
                <a:solidFill>
                  <a:schemeClr val="bg1"/>
                </a:solidFill>
              </a:rPr>
              <a:t>ان</a:t>
            </a:r>
            <a:r>
              <a:rPr lang="ar-IQ" sz="2000" dirty="0" smtClean="0">
                <a:solidFill>
                  <a:schemeClr val="bg1"/>
                </a:solidFill>
              </a:rPr>
              <a:t> يؤدي الطالب الدحرجة </a:t>
            </a:r>
            <a:r>
              <a:rPr lang="ar-IQ" sz="2000" dirty="0" err="1" smtClean="0">
                <a:solidFill>
                  <a:schemeClr val="bg1"/>
                </a:solidFill>
              </a:rPr>
              <a:t>الامامية</a:t>
            </a:r>
            <a:r>
              <a:rPr lang="ar-IQ" sz="2000" dirty="0" smtClean="0">
                <a:solidFill>
                  <a:schemeClr val="bg1"/>
                </a:solidFill>
              </a:rPr>
              <a:t> في </a:t>
            </a:r>
            <a:r>
              <a:rPr lang="ar-IQ" sz="2000" dirty="0" err="1" smtClean="0">
                <a:solidFill>
                  <a:schemeClr val="bg1"/>
                </a:solidFill>
              </a:rPr>
              <a:t>الجمناستك</a:t>
            </a:r>
            <a:r>
              <a:rPr lang="ar-IQ" sz="2000" dirty="0" smtClean="0">
                <a:solidFill>
                  <a:schemeClr val="bg1"/>
                </a:solidFill>
              </a:rPr>
              <a:t> .(عبارة </a:t>
            </a:r>
            <a:r>
              <a:rPr lang="ar-IQ" sz="2000" dirty="0" err="1" smtClean="0">
                <a:solidFill>
                  <a:schemeClr val="bg1"/>
                </a:solidFill>
              </a:rPr>
              <a:t>صحيحه</a:t>
            </a:r>
            <a:r>
              <a:rPr lang="ar-IQ" sz="2000" dirty="0" smtClean="0">
                <a:solidFill>
                  <a:schemeClr val="bg1"/>
                </a:solidFill>
              </a:rPr>
              <a:t> )</a:t>
            </a:r>
            <a:endParaRPr lang="en-US" sz="2000" dirty="0" smtClean="0">
              <a:solidFill>
                <a:schemeClr val="bg1"/>
              </a:solidFill>
            </a:endParaRPr>
          </a:p>
          <a:p>
            <a:r>
              <a:rPr lang="ar-IQ" sz="2000" dirty="0" smtClean="0">
                <a:solidFill>
                  <a:schemeClr val="bg1"/>
                </a:solidFill>
              </a:rPr>
              <a:t>3</a:t>
            </a:r>
            <a:r>
              <a:rPr lang="ar-IQ" sz="2000" b="1" dirty="0" smtClean="0">
                <a:solidFill>
                  <a:schemeClr val="bg1"/>
                </a:solidFill>
              </a:rPr>
              <a:t>- </a:t>
            </a:r>
            <a:r>
              <a:rPr lang="ar-IQ" sz="2000" b="1" dirty="0" err="1" smtClean="0">
                <a:solidFill>
                  <a:schemeClr val="bg1"/>
                </a:solidFill>
              </a:rPr>
              <a:t>اي</a:t>
            </a:r>
            <a:r>
              <a:rPr lang="ar-IQ" sz="2000" b="1" dirty="0" smtClean="0">
                <a:solidFill>
                  <a:schemeClr val="bg1"/>
                </a:solidFill>
              </a:rPr>
              <a:t> فعل </a:t>
            </a:r>
            <a:r>
              <a:rPr lang="ar-IQ" sz="2000" b="1" dirty="0" err="1" smtClean="0">
                <a:solidFill>
                  <a:schemeClr val="bg1"/>
                </a:solidFill>
              </a:rPr>
              <a:t>او</a:t>
            </a:r>
            <a:r>
              <a:rPr lang="ar-IQ" sz="2000" b="1" dirty="0" smtClean="0">
                <a:solidFill>
                  <a:schemeClr val="bg1"/>
                </a:solidFill>
              </a:rPr>
              <a:t> </a:t>
            </a:r>
            <a:r>
              <a:rPr lang="ar-IQ" sz="2000" b="1" dirty="0" err="1" smtClean="0">
                <a:solidFill>
                  <a:schemeClr val="bg1"/>
                </a:solidFill>
              </a:rPr>
              <a:t>اداء</a:t>
            </a:r>
            <a:r>
              <a:rPr lang="ar-IQ" sz="2000" b="1" dirty="0" smtClean="0">
                <a:solidFill>
                  <a:schemeClr val="bg1"/>
                </a:solidFill>
              </a:rPr>
              <a:t> لا يمكن ملاحظته </a:t>
            </a:r>
            <a:r>
              <a:rPr lang="ar-IQ" sz="2000" b="1" dirty="0" err="1" smtClean="0">
                <a:solidFill>
                  <a:schemeClr val="bg1"/>
                </a:solidFill>
              </a:rPr>
              <a:t>او</a:t>
            </a:r>
            <a:r>
              <a:rPr lang="ar-IQ" sz="2000" b="1" dirty="0" smtClean="0">
                <a:solidFill>
                  <a:schemeClr val="bg1"/>
                </a:solidFill>
              </a:rPr>
              <a:t> قياسه لا يجوز استخدامه في صياغة الغرض . </a:t>
            </a:r>
            <a:endParaRPr lang="en-US" sz="2000" dirty="0" smtClean="0">
              <a:solidFill>
                <a:schemeClr val="bg1"/>
              </a:solidFill>
            </a:endParaRPr>
          </a:p>
          <a:p>
            <a:r>
              <a:rPr lang="ar-IQ" sz="2000" b="1" dirty="0" smtClean="0">
                <a:solidFill>
                  <a:schemeClr val="bg1"/>
                </a:solidFill>
              </a:rPr>
              <a:t>مثال : </a:t>
            </a:r>
            <a:endParaRPr lang="en-US" sz="2000" dirty="0" smtClean="0">
              <a:solidFill>
                <a:schemeClr val="bg1"/>
              </a:solidFill>
            </a:endParaRPr>
          </a:p>
          <a:p>
            <a:pPr lvl="0"/>
            <a:r>
              <a:rPr lang="ar-IQ" sz="2000" dirty="0" err="1" smtClean="0">
                <a:solidFill>
                  <a:schemeClr val="bg1"/>
                </a:solidFill>
              </a:rPr>
              <a:t>ان</a:t>
            </a:r>
            <a:r>
              <a:rPr lang="ar-IQ" sz="2000" dirty="0" smtClean="0">
                <a:solidFill>
                  <a:schemeClr val="bg1"/>
                </a:solidFill>
              </a:rPr>
              <a:t> يدرك الطالب مهارة قذف الثقل . (عبارة خاطئة )</a:t>
            </a:r>
            <a:endParaRPr lang="en-US" sz="2000" dirty="0" smtClean="0">
              <a:solidFill>
                <a:schemeClr val="bg1"/>
              </a:solidFill>
            </a:endParaRPr>
          </a:p>
          <a:p>
            <a:pPr lvl="0"/>
            <a:r>
              <a:rPr lang="ar-IQ" sz="2000" dirty="0" smtClean="0">
                <a:solidFill>
                  <a:schemeClr val="bg1"/>
                </a:solidFill>
              </a:rPr>
              <a:t>فالفعل يدرك لا يمكن ملاحظته </a:t>
            </a:r>
            <a:r>
              <a:rPr lang="ar-IQ" sz="2000" dirty="0" err="1" smtClean="0">
                <a:solidFill>
                  <a:schemeClr val="bg1"/>
                </a:solidFill>
              </a:rPr>
              <a:t>او</a:t>
            </a:r>
            <a:r>
              <a:rPr lang="ar-IQ" sz="2000" dirty="0" smtClean="0">
                <a:solidFill>
                  <a:schemeClr val="bg1"/>
                </a:solidFill>
              </a:rPr>
              <a:t> قياسه ، والصحيح هو :</a:t>
            </a:r>
            <a:endParaRPr lang="en-US" sz="2000" dirty="0" smtClean="0">
              <a:solidFill>
                <a:schemeClr val="bg1"/>
              </a:solidFill>
            </a:endParaRPr>
          </a:p>
          <a:p>
            <a:pPr lvl="0"/>
            <a:r>
              <a:rPr lang="ar-IQ" sz="2000" dirty="0" err="1" smtClean="0">
                <a:solidFill>
                  <a:schemeClr val="bg1"/>
                </a:solidFill>
              </a:rPr>
              <a:t>ان</a:t>
            </a:r>
            <a:r>
              <a:rPr lang="ar-IQ" sz="2000" dirty="0" smtClean="0">
                <a:solidFill>
                  <a:schemeClr val="bg1"/>
                </a:solidFill>
              </a:rPr>
              <a:t> يقذف الطالب الثقل لمسافة 2م فالفعل (يقذف)يمكن قياسه وملاحظته .(عبارة </a:t>
            </a:r>
            <a:r>
              <a:rPr lang="ar-IQ" sz="2000" dirty="0" err="1" smtClean="0">
                <a:solidFill>
                  <a:schemeClr val="bg1"/>
                </a:solidFill>
              </a:rPr>
              <a:t>صحيحه</a:t>
            </a:r>
            <a:r>
              <a:rPr lang="ar-IQ" sz="2000" dirty="0" smtClean="0">
                <a:solidFill>
                  <a:schemeClr val="bg1"/>
                </a:solidFill>
              </a:rPr>
              <a:t> )</a:t>
            </a:r>
            <a:endParaRPr lang="en-US" sz="2000" dirty="0" smtClean="0">
              <a:solidFill>
                <a:schemeClr val="bg1"/>
              </a:solidFill>
            </a:endParaRPr>
          </a:p>
          <a:p>
            <a:r>
              <a:rPr lang="ar-IQ" sz="2000" b="1" dirty="0" smtClean="0">
                <a:solidFill>
                  <a:schemeClr val="bg1"/>
                </a:solidFill>
              </a:rPr>
              <a:t>4- </a:t>
            </a:r>
            <a:r>
              <a:rPr lang="ar-IQ" sz="2000" b="1" dirty="0" err="1" smtClean="0">
                <a:solidFill>
                  <a:schemeClr val="bg1"/>
                </a:solidFill>
              </a:rPr>
              <a:t>ان</a:t>
            </a:r>
            <a:r>
              <a:rPr lang="ar-IQ" sz="2000" b="1" dirty="0" smtClean="0">
                <a:solidFill>
                  <a:schemeClr val="bg1"/>
                </a:solidFill>
              </a:rPr>
              <a:t> تشمل العبارة على فعل سلوكي واحد : </a:t>
            </a:r>
            <a:r>
              <a:rPr lang="ar-IQ" sz="2000" b="1" dirty="0" err="1" smtClean="0">
                <a:solidFill>
                  <a:schemeClr val="bg1"/>
                </a:solidFill>
              </a:rPr>
              <a:t>اي</a:t>
            </a:r>
            <a:r>
              <a:rPr lang="ar-IQ" sz="2000" b="1" dirty="0" smtClean="0">
                <a:solidFill>
                  <a:schemeClr val="bg1"/>
                </a:solidFill>
              </a:rPr>
              <a:t> </a:t>
            </a:r>
            <a:r>
              <a:rPr lang="ar-IQ" sz="2000" b="1" dirty="0" err="1" smtClean="0">
                <a:solidFill>
                  <a:schemeClr val="bg1"/>
                </a:solidFill>
              </a:rPr>
              <a:t>ان</a:t>
            </a:r>
            <a:r>
              <a:rPr lang="ar-IQ" sz="2000" b="1" dirty="0" smtClean="0">
                <a:solidFill>
                  <a:schemeClr val="bg1"/>
                </a:solidFill>
              </a:rPr>
              <a:t> يكون السلوك على مستوى من التحديد والتخصيص ليعطي معنى . </a:t>
            </a:r>
            <a:endParaRPr lang="en-US" sz="2000" dirty="0" smtClean="0">
              <a:solidFill>
                <a:schemeClr val="bg1"/>
              </a:solidFill>
            </a:endParaRPr>
          </a:p>
          <a:p>
            <a:endParaRPr lang="ar-SA" sz="20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214282" y="0"/>
            <a:ext cx="8929718" cy="698652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IQ" sz="1600" b="1" dirty="0" smtClean="0">
                <a:solidFill>
                  <a:schemeClr val="bg1"/>
                </a:solidFill>
              </a:rPr>
              <a:t>مثال :</a:t>
            </a:r>
            <a:endParaRPr lang="en-US" sz="1600" dirty="0" smtClean="0">
              <a:solidFill>
                <a:schemeClr val="bg1"/>
              </a:solidFill>
            </a:endParaRPr>
          </a:p>
          <a:p>
            <a:r>
              <a:rPr lang="ar-IQ" dirty="0" smtClean="0">
                <a:solidFill>
                  <a:schemeClr val="bg1"/>
                </a:solidFill>
              </a:rPr>
              <a:t>- </a:t>
            </a:r>
            <a:r>
              <a:rPr lang="ar-IQ" dirty="0" err="1" smtClean="0">
                <a:solidFill>
                  <a:schemeClr val="bg1"/>
                </a:solidFill>
              </a:rPr>
              <a:t>ان</a:t>
            </a:r>
            <a:r>
              <a:rPr lang="ar-IQ" dirty="0" smtClean="0">
                <a:solidFill>
                  <a:schemeClr val="bg1"/>
                </a:solidFill>
              </a:rPr>
              <a:t> يميز الطالب </a:t>
            </a:r>
            <a:r>
              <a:rPr lang="ar-IQ" dirty="0" err="1" smtClean="0">
                <a:solidFill>
                  <a:schemeClr val="bg1"/>
                </a:solidFill>
              </a:rPr>
              <a:t>انواع</a:t>
            </a:r>
            <a:r>
              <a:rPr lang="ar-IQ" dirty="0" smtClean="0">
                <a:solidFill>
                  <a:schemeClr val="bg1"/>
                </a:solidFill>
              </a:rPr>
              <a:t> المهارات الهجومية والدفاعية بالكرة الطائرة ويؤدي كل نوع منها . (عبارة خاطئة )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ar-IQ" dirty="0" smtClean="0">
                <a:solidFill>
                  <a:schemeClr val="bg1"/>
                </a:solidFill>
              </a:rPr>
              <a:t>نلاحظ </a:t>
            </a:r>
            <a:r>
              <a:rPr lang="ar-IQ" dirty="0" err="1" smtClean="0">
                <a:solidFill>
                  <a:schemeClr val="bg1"/>
                </a:solidFill>
              </a:rPr>
              <a:t>ان</a:t>
            </a:r>
            <a:r>
              <a:rPr lang="ar-IQ" dirty="0" smtClean="0">
                <a:solidFill>
                  <a:schemeClr val="bg1"/>
                </a:solidFill>
              </a:rPr>
              <a:t> هذه العبارة تحتوى على فعلين سلوكيين وهما (يميز، يؤدي) وهذا غير جائز، والصحيح هو :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ar-IQ" dirty="0" smtClean="0">
                <a:solidFill>
                  <a:schemeClr val="bg1"/>
                </a:solidFill>
              </a:rPr>
              <a:t>- </a:t>
            </a:r>
            <a:r>
              <a:rPr lang="ar-IQ" dirty="0" err="1" smtClean="0">
                <a:solidFill>
                  <a:schemeClr val="bg1"/>
                </a:solidFill>
              </a:rPr>
              <a:t>ان</a:t>
            </a:r>
            <a:r>
              <a:rPr lang="ar-IQ" dirty="0" smtClean="0">
                <a:solidFill>
                  <a:schemeClr val="bg1"/>
                </a:solidFill>
              </a:rPr>
              <a:t> يميز الطالب المهارات الهجومية والدفاعية بالكرة الطائرة(عبارة </a:t>
            </a:r>
            <a:r>
              <a:rPr lang="ar-IQ" dirty="0" err="1" smtClean="0">
                <a:solidFill>
                  <a:schemeClr val="bg1"/>
                </a:solidFill>
              </a:rPr>
              <a:t>صحيحه</a:t>
            </a:r>
            <a:r>
              <a:rPr lang="ar-IQ" dirty="0" smtClean="0">
                <a:solidFill>
                  <a:schemeClr val="bg1"/>
                </a:solidFill>
              </a:rPr>
              <a:t> )ونلاحظ </a:t>
            </a:r>
            <a:r>
              <a:rPr lang="ar-IQ" dirty="0" err="1" smtClean="0">
                <a:solidFill>
                  <a:schemeClr val="bg1"/>
                </a:solidFill>
              </a:rPr>
              <a:t>ان</a:t>
            </a:r>
            <a:r>
              <a:rPr lang="ar-IQ" dirty="0" smtClean="0">
                <a:solidFill>
                  <a:schemeClr val="bg1"/>
                </a:solidFill>
              </a:rPr>
              <a:t> هذه العبارة تحتوي على فعل سلوكي واحد (يميز) وهو الصحيح . 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ar-IQ" b="1" dirty="0" smtClean="0">
                <a:solidFill>
                  <a:schemeClr val="bg1"/>
                </a:solidFill>
              </a:rPr>
              <a:t>5- تحديد الظرف التعليمي (شروط </a:t>
            </a:r>
            <a:r>
              <a:rPr lang="ar-IQ" b="1" dirty="0" err="1" smtClean="0">
                <a:solidFill>
                  <a:schemeClr val="bg1"/>
                </a:solidFill>
              </a:rPr>
              <a:t>الاداء</a:t>
            </a:r>
            <a:r>
              <a:rPr lang="ar-IQ" b="1" dirty="0" smtClean="0">
                <a:solidFill>
                  <a:schemeClr val="bg1"/>
                </a:solidFill>
              </a:rPr>
              <a:t>) 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ar-IQ" b="1" dirty="0" smtClean="0">
                <a:solidFill>
                  <a:schemeClr val="bg1"/>
                </a:solidFill>
              </a:rPr>
              <a:t>مثال:</a:t>
            </a:r>
            <a:endParaRPr lang="en-US" dirty="0" smtClean="0">
              <a:solidFill>
                <a:schemeClr val="bg1"/>
              </a:solidFill>
            </a:endParaRPr>
          </a:p>
          <a:p>
            <a:pPr lvl="0"/>
            <a:r>
              <a:rPr lang="ar-IQ" dirty="0" smtClean="0">
                <a:solidFill>
                  <a:schemeClr val="bg1"/>
                </a:solidFill>
              </a:rPr>
              <a:t>على بعد 3 </a:t>
            </a:r>
            <a:r>
              <a:rPr lang="ar-IQ" dirty="0" err="1" smtClean="0">
                <a:solidFill>
                  <a:schemeClr val="bg1"/>
                </a:solidFill>
              </a:rPr>
              <a:t>امتار</a:t>
            </a:r>
            <a:r>
              <a:rPr lang="ar-IQ" dirty="0" smtClean="0">
                <a:solidFill>
                  <a:schemeClr val="bg1"/>
                </a:solidFill>
              </a:rPr>
              <a:t> – باستخدام الحذاء الرياضي – مغمض العينين -بيد واحدة ... الخ . 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ar-IQ" dirty="0" smtClean="0">
                <a:solidFill>
                  <a:schemeClr val="bg1"/>
                </a:solidFill>
              </a:rPr>
              <a:t> 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ar-IQ" b="1" dirty="0" smtClean="0">
                <a:solidFill>
                  <a:schemeClr val="bg1"/>
                </a:solidFill>
              </a:rPr>
              <a:t>6- تنوع </a:t>
            </a:r>
            <a:r>
              <a:rPr lang="ar-IQ" b="1" dirty="0" err="1" smtClean="0">
                <a:solidFill>
                  <a:schemeClr val="bg1"/>
                </a:solidFill>
              </a:rPr>
              <a:t>الاغراض</a:t>
            </a:r>
            <a:r>
              <a:rPr lang="ar-IQ" b="1" dirty="0" smtClean="0">
                <a:solidFill>
                  <a:schemeClr val="bg1"/>
                </a:solidFill>
              </a:rPr>
              <a:t> بحيث يشمل الجوانب (المعرفية </a:t>
            </a:r>
            <a:r>
              <a:rPr lang="ar-IQ" b="1" dirty="0" err="1" smtClean="0">
                <a:solidFill>
                  <a:schemeClr val="bg1"/>
                </a:solidFill>
              </a:rPr>
              <a:t>او</a:t>
            </a:r>
            <a:r>
              <a:rPr lang="ar-IQ" b="1" dirty="0" smtClean="0">
                <a:solidFill>
                  <a:schemeClr val="bg1"/>
                </a:solidFill>
              </a:rPr>
              <a:t> الوجدانية </a:t>
            </a:r>
            <a:r>
              <a:rPr lang="ar-IQ" b="1" dirty="0" err="1" smtClean="0">
                <a:solidFill>
                  <a:schemeClr val="bg1"/>
                </a:solidFill>
              </a:rPr>
              <a:t>او</a:t>
            </a:r>
            <a:r>
              <a:rPr lang="ar-IQ" b="1" dirty="0" smtClean="0">
                <a:solidFill>
                  <a:schemeClr val="bg1"/>
                </a:solidFill>
              </a:rPr>
              <a:t> </a:t>
            </a:r>
            <a:r>
              <a:rPr lang="ar-IQ" b="1" dirty="0" err="1" smtClean="0">
                <a:solidFill>
                  <a:schemeClr val="bg1"/>
                </a:solidFill>
              </a:rPr>
              <a:t>المهارية</a:t>
            </a:r>
            <a:r>
              <a:rPr lang="ar-IQ" b="1" dirty="0" smtClean="0">
                <a:solidFill>
                  <a:schemeClr val="bg1"/>
                </a:solidFill>
              </a:rPr>
              <a:t>)   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ar-IQ" b="1" dirty="0" smtClean="0">
                <a:solidFill>
                  <a:schemeClr val="bg1"/>
                </a:solidFill>
              </a:rPr>
              <a:t> معادلة الهدف السلوكي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ar-IQ" dirty="0" smtClean="0">
                <a:solidFill>
                  <a:schemeClr val="bg1"/>
                </a:solidFill>
              </a:rPr>
              <a:t>الهدف هو تعبير عن مخرجات التدريس أو غاية العملية التعليمية ولابد من وضع ثوابت لصياغة الهدف التربوي تتمثل بمعادلتين نذكرهما في </a:t>
            </a:r>
            <a:r>
              <a:rPr lang="ar-IQ" dirty="0" err="1" smtClean="0">
                <a:solidFill>
                  <a:schemeClr val="bg1"/>
                </a:solidFill>
              </a:rPr>
              <a:t>ادناه</a:t>
            </a:r>
            <a:r>
              <a:rPr lang="ar-SA" b="1" dirty="0" smtClean="0">
                <a:solidFill>
                  <a:schemeClr val="bg1"/>
                </a:solidFill>
              </a:rPr>
              <a:t> :-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ar-SA" b="1" dirty="0" smtClean="0">
                <a:solidFill>
                  <a:schemeClr val="bg1"/>
                </a:solidFill>
              </a:rPr>
              <a:t> 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ar-IQ" b="1" dirty="0" smtClean="0">
                <a:solidFill>
                  <a:schemeClr val="bg1"/>
                </a:solidFill>
              </a:rPr>
              <a:t>1- المعادلة </a:t>
            </a:r>
            <a:r>
              <a:rPr lang="ar-IQ" b="1" dirty="0" err="1" smtClean="0">
                <a:solidFill>
                  <a:schemeClr val="bg1"/>
                </a:solidFill>
              </a:rPr>
              <a:t>الاولى</a:t>
            </a:r>
            <a:r>
              <a:rPr lang="ar-IQ" b="1" dirty="0" smtClean="0">
                <a:solidFill>
                  <a:schemeClr val="bg1"/>
                </a:solidFill>
              </a:rPr>
              <a:t> .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ar-IQ" dirty="0" smtClean="0">
                <a:solidFill>
                  <a:schemeClr val="bg1"/>
                </a:solidFill>
              </a:rPr>
              <a:t>(</a:t>
            </a:r>
            <a:r>
              <a:rPr lang="ar-IQ" dirty="0" err="1" smtClean="0">
                <a:solidFill>
                  <a:schemeClr val="bg1"/>
                </a:solidFill>
              </a:rPr>
              <a:t>ان</a:t>
            </a:r>
            <a:r>
              <a:rPr lang="ar-IQ" dirty="0" smtClean="0">
                <a:solidFill>
                  <a:schemeClr val="bg1"/>
                </a:solidFill>
              </a:rPr>
              <a:t> + فعل سلوكي + الطالب + محتوى المادة = غرض سلوكي </a:t>
            </a:r>
            <a:r>
              <a:rPr lang="ar-IQ" dirty="0" err="1" smtClean="0">
                <a:solidFill>
                  <a:schemeClr val="bg1"/>
                </a:solidFill>
              </a:rPr>
              <a:t>مصوغ</a:t>
            </a:r>
            <a:r>
              <a:rPr lang="ar-IQ" dirty="0" smtClean="0">
                <a:solidFill>
                  <a:schemeClr val="bg1"/>
                </a:solidFill>
              </a:rPr>
              <a:t> بطريقة سلوكية) . 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ar-IQ" b="1" dirty="0" smtClean="0">
                <a:solidFill>
                  <a:schemeClr val="bg1"/>
                </a:solidFill>
              </a:rPr>
              <a:t>مثال :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ar-IQ" dirty="0" smtClean="0">
                <a:solidFill>
                  <a:schemeClr val="bg1"/>
                </a:solidFill>
              </a:rPr>
              <a:t>- </a:t>
            </a:r>
            <a:r>
              <a:rPr lang="ar-IQ" dirty="0" err="1" smtClean="0">
                <a:solidFill>
                  <a:schemeClr val="bg1"/>
                </a:solidFill>
              </a:rPr>
              <a:t>ان</a:t>
            </a:r>
            <a:r>
              <a:rPr lang="ar-IQ" dirty="0" smtClean="0">
                <a:solidFill>
                  <a:schemeClr val="bg1"/>
                </a:solidFill>
              </a:rPr>
              <a:t> يتذكر الطالب </a:t>
            </a:r>
            <a:r>
              <a:rPr lang="ar-IQ" dirty="0" err="1" smtClean="0">
                <a:solidFill>
                  <a:schemeClr val="bg1"/>
                </a:solidFill>
              </a:rPr>
              <a:t>الاخطاء</a:t>
            </a:r>
            <a:r>
              <a:rPr lang="ar-IQ" dirty="0" smtClean="0">
                <a:solidFill>
                  <a:schemeClr val="bg1"/>
                </a:solidFill>
              </a:rPr>
              <a:t> الشائعة في كرة السلة (غرض معرفي) . 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ar-IQ" dirty="0" smtClean="0">
                <a:solidFill>
                  <a:schemeClr val="bg1"/>
                </a:solidFill>
              </a:rPr>
              <a:t>- </a:t>
            </a:r>
            <a:r>
              <a:rPr lang="ar-IQ" dirty="0" err="1" smtClean="0">
                <a:solidFill>
                  <a:schemeClr val="bg1"/>
                </a:solidFill>
              </a:rPr>
              <a:t>ان</a:t>
            </a:r>
            <a:r>
              <a:rPr lang="ar-IQ" dirty="0" smtClean="0">
                <a:solidFill>
                  <a:schemeClr val="bg1"/>
                </a:solidFill>
              </a:rPr>
              <a:t> يصوب الطالب على هدف كرة السلة (غرض </a:t>
            </a:r>
            <a:r>
              <a:rPr lang="ar-IQ" dirty="0" err="1" smtClean="0">
                <a:solidFill>
                  <a:schemeClr val="bg1"/>
                </a:solidFill>
              </a:rPr>
              <a:t>مهاري</a:t>
            </a:r>
            <a:r>
              <a:rPr lang="ar-IQ" dirty="0" smtClean="0">
                <a:solidFill>
                  <a:schemeClr val="bg1"/>
                </a:solidFill>
              </a:rPr>
              <a:t>) . 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ar-IQ" dirty="0" smtClean="0">
                <a:solidFill>
                  <a:schemeClr val="bg1"/>
                </a:solidFill>
              </a:rPr>
              <a:t> 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ar-IQ" b="1" dirty="0" smtClean="0">
                <a:solidFill>
                  <a:schemeClr val="bg1"/>
                </a:solidFill>
              </a:rPr>
              <a:t>2- المعادلة الثانية .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ar-IQ" dirty="0" smtClean="0">
                <a:solidFill>
                  <a:schemeClr val="bg1"/>
                </a:solidFill>
              </a:rPr>
              <a:t>(</a:t>
            </a:r>
            <a:r>
              <a:rPr lang="ar-IQ" dirty="0" err="1" smtClean="0">
                <a:solidFill>
                  <a:schemeClr val="bg1"/>
                </a:solidFill>
              </a:rPr>
              <a:t>ان</a:t>
            </a:r>
            <a:r>
              <a:rPr lang="ar-IQ" dirty="0" smtClean="0">
                <a:solidFill>
                  <a:schemeClr val="bg1"/>
                </a:solidFill>
              </a:rPr>
              <a:t> + فعل سلوكي + الطالب + محتوى المادة + الحد </a:t>
            </a:r>
            <a:r>
              <a:rPr lang="ar-IQ" dirty="0" err="1" smtClean="0">
                <a:solidFill>
                  <a:schemeClr val="bg1"/>
                </a:solidFill>
              </a:rPr>
              <a:t>الادنى</a:t>
            </a:r>
            <a:r>
              <a:rPr lang="ar-IQ" dirty="0" smtClean="0">
                <a:solidFill>
                  <a:schemeClr val="bg1"/>
                </a:solidFill>
              </a:rPr>
              <a:t> </a:t>
            </a:r>
            <a:r>
              <a:rPr lang="ar-IQ" dirty="0" err="1" smtClean="0">
                <a:solidFill>
                  <a:schemeClr val="bg1"/>
                </a:solidFill>
              </a:rPr>
              <a:t>للاداء</a:t>
            </a:r>
            <a:r>
              <a:rPr lang="ar-IQ" dirty="0" smtClean="0">
                <a:solidFill>
                  <a:schemeClr val="bg1"/>
                </a:solidFill>
              </a:rPr>
              <a:t> + شرط </a:t>
            </a:r>
            <a:r>
              <a:rPr lang="ar-IQ" dirty="0" err="1" smtClean="0">
                <a:solidFill>
                  <a:schemeClr val="bg1"/>
                </a:solidFill>
              </a:rPr>
              <a:t>الاداء</a:t>
            </a:r>
            <a:r>
              <a:rPr lang="ar-IQ" dirty="0" smtClean="0">
                <a:solidFill>
                  <a:schemeClr val="bg1"/>
                </a:solidFill>
              </a:rPr>
              <a:t>) . </a:t>
            </a:r>
            <a:endParaRPr lang="en-US" dirty="0" smtClean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r>
              <a:rPr lang="en-US" b="1" dirty="0" smtClean="0">
                <a:solidFill>
                  <a:schemeClr val="bg1"/>
                </a:solidFill>
              </a:rPr>
              <a:t> </a:t>
            </a:r>
            <a:endParaRPr lang="en-US" dirty="0" smtClean="0">
              <a:solidFill>
                <a:schemeClr val="bg1"/>
              </a:solidFill>
            </a:endParaRPr>
          </a:p>
          <a:p>
            <a:endParaRPr lang="ar-S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  <a:solidFill>
            <a:schemeClr val="accent1"/>
          </a:solidFill>
        </p:spPr>
        <p:txBody>
          <a:bodyPr>
            <a:normAutofit fontScale="92500" lnSpcReduction="10000"/>
          </a:bodyPr>
          <a:lstStyle/>
          <a:p>
            <a:r>
              <a:rPr lang="ar-IQ" dirty="0" smtClean="0"/>
              <a:t> </a:t>
            </a:r>
            <a:r>
              <a:rPr lang="ar-IQ" b="1" dirty="0" err="1" smtClean="0"/>
              <a:t>الاهداف</a:t>
            </a:r>
            <a:r>
              <a:rPr lang="ar-IQ" b="1" dirty="0" smtClean="0"/>
              <a:t> التربوية</a:t>
            </a:r>
            <a:endParaRPr lang="en-US" sz="2000" dirty="0" smtClean="0"/>
          </a:p>
          <a:p>
            <a:r>
              <a:rPr lang="ar-IQ" dirty="0" smtClean="0"/>
              <a:t> </a:t>
            </a:r>
            <a:endParaRPr lang="en-US" sz="2000" dirty="0" smtClean="0"/>
          </a:p>
          <a:p>
            <a:r>
              <a:rPr lang="ar-IQ" dirty="0" err="1" smtClean="0"/>
              <a:t>ان</a:t>
            </a:r>
            <a:r>
              <a:rPr lang="ar-IQ" dirty="0" smtClean="0"/>
              <a:t> كل عمل </a:t>
            </a:r>
            <a:r>
              <a:rPr lang="ar-IQ" dirty="0" err="1" smtClean="0"/>
              <a:t>او</a:t>
            </a:r>
            <a:r>
              <a:rPr lang="ar-IQ" dirty="0" smtClean="0"/>
              <a:t> نشاط يقوم </a:t>
            </a:r>
            <a:r>
              <a:rPr lang="ar-IQ" dirty="0" err="1" smtClean="0"/>
              <a:t>به</a:t>
            </a:r>
            <a:r>
              <a:rPr lang="ar-IQ" dirty="0" smtClean="0"/>
              <a:t> </a:t>
            </a:r>
            <a:r>
              <a:rPr lang="ar-IQ" dirty="0" err="1" smtClean="0"/>
              <a:t>الانسان</a:t>
            </a:r>
            <a:r>
              <a:rPr lang="ar-IQ" dirty="0" smtClean="0"/>
              <a:t> له هدف </a:t>
            </a:r>
            <a:r>
              <a:rPr lang="ar-IQ" dirty="0" err="1" smtClean="0"/>
              <a:t>او</a:t>
            </a:r>
            <a:r>
              <a:rPr lang="ar-IQ" dirty="0" smtClean="0"/>
              <a:t> مجموعة </a:t>
            </a:r>
            <a:r>
              <a:rPr lang="ar-IQ" dirty="0" err="1" smtClean="0"/>
              <a:t>اهداف</a:t>
            </a:r>
            <a:r>
              <a:rPr lang="ar-IQ" dirty="0" smtClean="0"/>
              <a:t> يسعى </a:t>
            </a:r>
            <a:r>
              <a:rPr lang="ar-IQ" dirty="0" err="1" smtClean="0"/>
              <a:t>الى</a:t>
            </a:r>
            <a:r>
              <a:rPr lang="ar-IQ" dirty="0" smtClean="0"/>
              <a:t> تحقيقها في حياته على فترات زمنية غير محددة فمدرس التربية الرياضية يضع </a:t>
            </a:r>
            <a:r>
              <a:rPr lang="ar-IQ" dirty="0" err="1" smtClean="0"/>
              <a:t>اهدافا</a:t>
            </a:r>
            <a:r>
              <a:rPr lang="ar-IQ" dirty="0" smtClean="0"/>
              <a:t> يومية يضمنها في خطة الدرس ، وكذلك </a:t>
            </a:r>
            <a:r>
              <a:rPr lang="ar-IQ" dirty="0" err="1" smtClean="0"/>
              <a:t>اهدافا</a:t>
            </a:r>
            <a:r>
              <a:rPr lang="ar-IQ" dirty="0" smtClean="0"/>
              <a:t> على مدى شهر </a:t>
            </a:r>
            <a:r>
              <a:rPr lang="ar-IQ" dirty="0" err="1" smtClean="0"/>
              <a:t>او</a:t>
            </a:r>
            <a:r>
              <a:rPr lang="ar-IQ" dirty="0" smtClean="0"/>
              <a:t> سنة وبحسب فصول </a:t>
            </a:r>
            <a:r>
              <a:rPr lang="ar-IQ" dirty="0" err="1" smtClean="0"/>
              <a:t>او</a:t>
            </a:r>
            <a:r>
              <a:rPr lang="ar-IQ" dirty="0" smtClean="0"/>
              <a:t> وحدات المواد الدراسية ، لذلك فالعمل في الميدان التربوي يتطلب تحديدا واضحا </a:t>
            </a:r>
            <a:r>
              <a:rPr lang="ar-IQ" dirty="0" err="1" smtClean="0"/>
              <a:t>للاهداف</a:t>
            </a:r>
            <a:r>
              <a:rPr lang="ar-IQ" dirty="0" smtClean="0"/>
              <a:t> بمستوياتهما كافة بوصفها الموجه </a:t>
            </a:r>
            <a:r>
              <a:rPr lang="ar-IQ" dirty="0" err="1" smtClean="0"/>
              <a:t>الاساس</a:t>
            </a:r>
            <a:r>
              <a:rPr lang="ar-IQ" dirty="0" smtClean="0"/>
              <a:t> للعمل التربوي بجميع عناصره مدرسا ومنهجا وطالبا عن طريق تحديد </a:t>
            </a:r>
            <a:r>
              <a:rPr lang="ar-IQ" dirty="0" err="1" smtClean="0"/>
              <a:t>اهداف</a:t>
            </a:r>
            <a:r>
              <a:rPr lang="ar-IQ" dirty="0" smtClean="0"/>
              <a:t> ومتطلبات </a:t>
            </a:r>
            <a:r>
              <a:rPr lang="ar-IQ" dirty="0" err="1" smtClean="0"/>
              <a:t>اعداد</a:t>
            </a:r>
            <a:r>
              <a:rPr lang="ar-IQ" dirty="0" smtClean="0"/>
              <a:t> الدرس واختيار محتوى المنهج ، وبناء الطالب علميا وتربويا واجتماعيا . </a:t>
            </a:r>
            <a:endParaRPr lang="en-US" sz="2000" dirty="0" smtClean="0"/>
          </a:p>
          <a:p>
            <a:r>
              <a:rPr lang="ar-IQ" dirty="0" smtClean="0"/>
              <a:t>وتمثل </a:t>
            </a:r>
            <a:r>
              <a:rPr lang="ar-IQ" dirty="0" err="1" smtClean="0"/>
              <a:t>الاهداف</a:t>
            </a:r>
            <a:r>
              <a:rPr lang="ar-IQ" dirty="0" smtClean="0"/>
              <a:t> قلب العملية التربوية ، وبدون </a:t>
            </a:r>
            <a:r>
              <a:rPr lang="ar-IQ" dirty="0" err="1" smtClean="0"/>
              <a:t>الاهداف</a:t>
            </a:r>
            <a:r>
              <a:rPr lang="ar-IQ" dirty="0" smtClean="0"/>
              <a:t> تفقد هذه العملية ثلاثة خصائص هي : </a:t>
            </a:r>
            <a:endParaRPr lang="en-US" sz="2000" dirty="0" smtClean="0"/>
          </a:p>
          <a:p>
            <a:pPr lvl="0"/>
            <a:r>
              <a:rPr lang="ar-IQ" dirty="0" smtClean="0"/>
              <a:t>اختيار محتوى المادة الدراسية . </a:t>
            </a:r>
            <a:endParaRPr lang="en-US" sz="2000" dirty="0" smtClean="0"/>
          </a:p>
          <a:p>
            <a:pPr lvl="0"/>
            <a:r>
              <a:rPr lang="ar-IQ" dirty="0" smtClean="0"/>
              <a:t>تحليل محتوى المنهج الدراسي .</a:t>
            </a:r>
            <a:endParaRPr lang="en-US" sz="2000" dirty="0" smtClean="0"/>
          </a:p>
          <a:p>
            <a:pPr lvl="0"/>
            <a:r>
              <a:rPr lang="ar-IQ" dirty="0" smtClean="0"/>
              <a:t> </a:t>
            </a:r>
            <a:r>
              <a:rPr lang="ar-IQ" dirty="0" err="1" smtClean="0"/>
              <a:t>اجراء</a:t>
            </a:r>
            <a:r>
              <a:rPr lang="ar-IQ" dirty="0" smtClean="0"/>
              <a:t> عملية تقويم عناصر العملية التربوية . </a:t>
            </a:r>
            <a:endParaRPr lang="en-US" sz="2000" dirty="0" smtClean="0"/>
          </a:p>
          <a:p>
            <a:r>
              <a:rPr lang="ar-IQ" dirty="0" smtClean="0"/>
              <a:t>وبدون </a:t>
            </a:r>
            <a:r>
              <a:rPr lang="ar-IQ" dirty="0" err="1" smtClean="0"/>
              <a:t>الاهداف</a:t>
            </a:r>
            <a:r>
              <a:rPr lang="ar-IQ" dirty="0" smtClean="0"/>
              <a:t> يتعرض العمل للعشوائية والارتجال ، لذلك فان </a:t>
            </a:r>
            <a:r>
              <a:rPr lang="ar-IQ" dirty="0" err="1" smtClean="0"/>
              <a:t>اول</a:t>
            </a:r>
            <a:r>
              <a:rPr lang="ar-IQ" dirty="0" smtClean="0"/>
              <a:t> عمل تقويم </a:t>
            </a:r>
            <a:r>
              <a:rPr lang="ar-IQ" dirty="0" err="1" smtClean="0"/>
              <a:t>به</a:t>
            </a:r>
            <a:r>
              <a:rPr lang="ar-IQ" dirty="0" smtClean="0"/>
              <a:t> المؤسسة التربوية هو تحديد </a:t>
            </a:r>
            <a:r>
              <a:rPr lang="ar-IQ" dirty="0" err="1" smtClean="0"/>
              <a:t>الاهداف</a:t>
            </a:r>
            <a:r>
              <a:rPr lang="ar-IQ" dirty="0" smtClean="0"/>
              <a:t> العامة </a:t>
            </a:r>
            <a:r>
              <a:rPr lang="ar-IQ" dirty="0" err="1" smtClean="0"/>
              <a:t>واهداف</a:t>
            </a:r>
            <a:r>
              <a:rPr lang="ar-IQ" dirty="0" smtClean="0"/>
              <a:t> المراحل الدراسية ، </a:t>
            </a:r>
            <a:r>
              <a:rPr lang="ar-IQ" dirty="0" err="1" smtClean="0"/>
              <a:t>واهداف</a:t>
            </a:r>
            <a:r>
              <a:rPr lang="ar-IQ" dirty="0" smtClean="0"/>
              <a:t> المواد الدراسية، </a:t>
            </a:r>
            <a:r>
              <a:rPr lang="ar-IQ" dirty="0" err="1" smtClean="0"/>
              <a:t>واهداف</a:t>
            </a:r>
            <a:r>
              <a:rPr lang="ar-IQ" dirty="0" smtClean="0"/>
              <a:t> الكتاب المدرسي ، وفصوله ومن ثم </a:t>
            </a:r>
            <a:r>
              <a:rPr lang="ar-IQ" dirty="0" err="1" smtClean="0"/>
              <a:t>الاهداف</a:t>
            </a:r>
            <a:r>
              <a:rPr lang="ar-IQ" dirty="0" smtClean="0"/>
              <a:t> السلوكية .</a:t>
            </a:r>
            <a:endParaRPr lang="en-US" sz="2000" dirty="0" smtClean="0"/>
          </a:p>
          <a:p>
            <a:pPr lvl="8"/>
            <a:endParaRPr lang="ar-IQ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ar-IQ" b="1" dirty="0" err="1" smtClean="0"/>
              <a:t>الاهداف</a:t>
            </a:r>
            <a:r>
              <a:rPr lang="ar-IQ" b="1" dirty="0" smtClean="0"/>
              <a:t> العامة (التربوية) </a:t>
            </a:r>
            <a:endParaRPr lang="en-US" dirty="0" smtClean="0"/>
          </a:p>
          <a:p>
            <a:r>
              <a:rPr lang="ar-IQ" dirty="0" smtClean="0"/>
              <a:t> </a:t>
            </a:r>
            <a:endParaRPr lang="en-US" dirty="0" smtClean="0"/>
          </a:p>
          <a:p>
            <a:r>
              <a:rPr lang="ar-IQ" dirty="0" smtClean="0"/>
              <a:t>هي </a:t>
            </a:r>
            <a:r>
              <a:rPr lang="ar-IQ" dirty="0" err="1" smtClean="0"/>
              <a:t>الاهداف</a:t>
            </a:r>
            <a:r>
              <a:rPr lang="ar-IQ" dirty="0" smtClean="0"/>
              <a:t> التي </a:t>
            </a:r>
            <a:r>
              <a:rPr lang="ar-IQ" dirty="0" err="1" smtClean="0"/>
              <a:t>يرجىالمنهج</a:t>
            </a:r>
            <a:r>
              <a:rPr lang="ar-IQ" dirty="0" smtClean="0"/>
              <a:t> </a:t>
            </a:r>
            <a:r>
              <a:rPr lang="ar-IQ" dirty="0" err="1" smtClean="0"/>
              <a:t>الى</a:t>
            </a:r>
            <a:r>
              <a:rPr lang="ar-IQ" dirty="0" smtClean="0"/>
              <a:t> تحقيقها من خلال المادة كلها والتي تمتد عبر مرحلة </a:t>
            </a:r>
            <a:r>
              <a:rPr lang="ar-IQ" dirty="0" err="1" smtClean="0"/>
              <a:t>او</a:t>
            </a:r>
            <a:r>
              <a:rPr lang="ar-IQ" dirty="0" smtClean="0"/>
              <a:t> مراحل دراسية ، وهي نفسها </a:t>
            </a:r>
            <a:r>
              <a:rPr lang="ar-IQ" dirty="0" err="1" smtClean="0"/>
              <a:t>الاهداف</a:t>
            </a:r>
            <a:r>
              <a:rPr lang="ar-IQ" dirty="0" smtClean="0"/>
              <a:t> التي يسعى المجتمع </a:t>
            </a:r>
            <a:r>
              <a:rPr lang="ar-IQ" dirty="0" err="1" smtClean="0"/>
              <a:t>الى</a:t>
            </a:r>
            <a:r>
              <a:rPr lang="ar-IQ" dirty="0" smtClean="0"/>
              <a:t> تحقيقها في </a:t>
            </a:r>
            <a:r>
              <a:rPr lang="ar-IQ" dirty="0" err="1" smtClean="0"/>
              <a:t>الاجيال</a:t>
            </a:r>
            <a:r>
              <a:rPr lang="ar-IQ" dirty="0" smtClean="0"/>
              <a:t> </a:t>
            </a:r>
            <a:r>
              <a:rPr lang="ar-IQ" dirty="0" err="1" smtClean="0"/>
              <a:t>باكملها</a:t>
            </a:r>
            <a:r>
              <a:rPr lang="ar-IQ" dirty="0" smtClean="0"/>
              <a:t> ، وتؤخذ في الغالب من الاتجاهات العامة للدولة من اجل خلق جيل يخدم هذه الاتجاهات ويسعى </a:t>
            </a:r>
            <a:r>
              <a:rPr lang="ar-IQ" dirty="0" err="1" smtClean="0"/>
              <a:t>الى</a:t>
            </a:r>
            <a:r>
              <a:rPr lang="ar-IQ" dirty="0" smtClean="0"/>
              <a:t> تحقيقها . </a:t>
            </a:r>
            <a:endParaRPr lang="en-US" dirty="0" smtClean="0"/>
          </a:p>
          <a:p>
            <a:r>
              <a:rPr lang="ar-IQ" dirty="0" smtClean="0"/>
              <a:t> </a:t>
            </a:r>
            <a:endParaRPr lang="en-US" dirty="0" smtClean="0"/>
          </a:p>
          <a:p>
            <a:r>
              <a:rPr lang="ar-IQ" b="1" dirty="0" err="1" smtClean="0"/>
              <a:t>الاهداف</a:t>
            </a:r>
            <a:r>
              <a:rPr lang="ar-IQ" b="1" dirty="0" smtClean="0"/>
              <a:t> الخاصة (التعليمية) </a:t>
            </a:r>
            <a:endParaRPr lang="en-US" dirty="0" smtClean="0"/>
          </a:p>
          <a:p>
            <a:r>
              <a:rPr lang="ar-IQ" b="1" dirty="0" smtClean="0"/>
              <a:t> </a:t>
            </a:r>
            <a:endParaRPr lang="en-US" dirty="0" smtClean="0"/>
          </a:p>
          <a:p>
            <a:r>
              <a:rPr lang="ar-IQ" dirty="0" smtClean="0"/>
              <a:t>وهي </a:t>
            </a:r>
            <a:r>
              <a:rPr lang="ar-IQ" dirty="0" err="1" smtClean="0"/>
              <a:t>الاهداف</a:t>
            </a:r>
            <a:r>
              <a:rPr lang="ar-IQ" dirty="0" smtClean="0"/>
              <a:t> التي تتحقق من خلال النشاطات </a:t>
            </a:r>
            <a:r>
              <a:rPr lang="ar-IQ" dirty="0" err="1" smtClean="0"/>
              <a:t>المهارية</a:t>
            </a:r>
            <a:r>
              <a:rPr lang="ar-IQ" dirty="0" smtClean="0"/>
              <a:t> والمعرفية لكل مادة دراسية أو مهارة حركية كاملة مثل المهارات </a:t>
            </a:r>
            <a:r>
              <a:rPr lang="ar-IQ" dirty="0" err="1" smtClean="0"/>
              <a:t>الاساسية</a:t>
            </a:r>
            <a:r>
              <a:rPr lang="ar-IQ" dirty="0" smtClean="0"/>
              <a:t> بكرة القدم والمهارات </a:t>
            </a:r>
            <a:r>
              <a:rPr lang="ar-IQ" dirty="0" err="1" smtClean="0"/>
              <a:t>الاساسية</a:t>
            </a:r>
            <a:r>
              <a:rPr lang="ar-IQ" dirty="0" smtClean="0"/>
              <a:t> ببقية </a:t>
            </a:r>
            <a:r>
              <a:rPr lang="ar-IQ" dirty="0" err="1" smtClean="0"/>
              <a:t>الالعاب</a:t>
            </a:r>
            <a:r>
              <a:rPr lang="ar-IQ" dirty="0" smtClean="0"/>
              <a:t> .</a:t>
            </a:r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مربع نص 2"/>
          <p:cNvSpPr txBox="1"/>
          <p:nvPr/>
        </p:nvSpPr>
        <p:spPr>
          <a:xfrm>
            <a:off x="0" y="285728"/>
            <a:ext cx="8715404" cy="58785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IQ" b="1" dirty="0" smtClean="0"/>
              <a:t>-</a:t>
            </a:r>
            <a:r>
              <a:rPr lang="ar-IQ" sz="3200" b="1" dirty="0" smtClean="0">
                <a:solidFill>
                  <a:srgbClr val="C00000"/>
                </a:solidFill>
              </a:rPr>
              <a:t>أهمية </a:t>
            </a:r>
            <a:r>
              <a:rPr lang="ar-IQ" sz="3200" b="1" dirty="0" err="1" smtClean="0">
                <a:solidFill>
                  <a:srgbClr val="C00000"/>
                </a:solidFill>
              </a:rPr>
              <a:t>الاهداف</a:t>
            </a:r>
            <a:r>
              <a:rPr lang="ar-IQ" sz="3200" b="1" dirty="0" smtClean="0">
                <a:solidFill>
                  <a:srgbClr val="C00000"/>
                </a:solidFill>
              </a:rPr>
              <a:t> التربوية والتعليمية</a:t>
            </a:r>
            <a:endParaRPr lang="en-US" sz="3200" dirty="0" smtClean="0">
              <a:solidFill>
                <a:srgbClr val="C00000"/>
              </a:solidFill>
            </a:endParaRPr>
          </a:p>
          <a:p>
            <a:r>
              <a:rPr lang="ar-IQ" sz="3200" b="1" dirty="0" smtClean="0">
                <a:solidFill>
                  <a:srgbClr val="C00000"/>
                </a:solidFill>
              </a:rPr>
              <a:t> </a:t>
            </a:r>
            <a:endParaRPr lang="en-US" sz="3200" dirty="0" smtClean="0">
              <a:solidFill>
                <a:srgbClr val="C00000"/>
              </a:solidFill>
            </a:endParaRPr>
          </a:p>
          <a:p>
            <a:r>
              <a:rPr lang="ar-IQ" sz="3200" dirty="0" smtClean="0">
                <a:solidFill>
                  <a:srgbClr val="C00000"/>
                </a:solidFill>
              </a:rPr>
              <a:t>تكمن قيمة الهدف في انه يجعل للعمل </a:t>
            </a:r>
            <a:r>
              <a:rPr lang="ar-IQ" sz="3200" dirty="0" err="1" smtClean="0">
                <a:solidFill>
                  <a:srgbClr val="C00000"/>
                </a:solidFill>
              </a:rPr>
              <a:t>معنىويعين</a:t>
            </a:r>
            <a:r>
              <a:rPr lang="ar-IQ" sz="3200" dirty="0" smtClean="0">
                <a:solidFill>
                  <a:srgbClr val="C00000"/>
                </a:solidFill>
              </a:rPr>
              <a:t> له </a:t>
            </a:r>
            <a:r>
              <a:rPr lang="ar-IQ" sz="3200" dirty="0" err="1" smtClean="0">
                <a:solidFill>
                  <a:srgbClr val="C00000"/>
                </a:solidFill>
              </a:rPr>
              <a:t>اتجاهاويحدد</a:t>
            </a:r>
            <a:r>
              <a:rPr lang="ar-IQ" sz="3200" dirty="0" smtClean="0">
                <a:solidFill>
                  <a:srgbClr val="C00000"/>
                </a:solidFill>
              </a:rPr>
              <a:t> له الوسائل </a:t>
            </a:r>
            <a:r>
              <a:rPr lang="ar-IQ" sz="3200" dirty="0" err="1" smtClean="0">
                <a:solidFill>
                  <a:srgbClr val="C00000"/>
                </a:solidFill>
              </a:rPr>
              <a:t>والطرئق</a:t>
            </a:r>
            <a:r>
              <a:rPr lang="ar-IQ" sz="3200" dirty="0" smtClean="0">
                <a:solidFill>
                  <a:srgbClr val="C00000"/>
                </a:solidFill>
              </a:rPr>
              <a:t> ، وذلك </a:t>
            </a:r>
            <a:r>
              <a:rPr lang="ar-IQ" sz="3200" dirty="0" err="1" smtClean="0">
                <a:solidFill>
                  <a:srgbClr val="C00000"/>
                </a:solidFill>
              </a:rPr>
              <a:t>ان</a:t>
            </a:r>
            <a:r>
              <a:rPr lang="ar-IQ" sz="3200" dirty="0" smtClean="0">
                <a:solidFill>
                  <a:srgbClr val="C00000"/>
                </a:solidFill>
              </a:rPr>
              <a:t> الذي لا أهداف له لا يعرف </a:t>
            </a:r>
            <a:r>
              <a:rPr lang="ar-IQ" sz="3200" dirty="0" err="1" smtClean="0">
                <a:solidFill>
                  <a:srgbClr val="C00000"/>
                </a:solidFill>
              </a:rPr>
              <a:t>اين</a:t>
            </a:r>
            <a:r>
              <a:rPr lang="ar-IQ" sz="3200" dirty="0" smtClean="0">
                <a:solidFill>
                  <a:srgbClr val="C00000"/>
                </a:solidFill>
              </a:rPr>
              <a:t> ينتهي ولا يستطيع الجزم بأفضلية طريقة تدريسية على طريقة </a:t>
            </a:r>
            <a:r>
              <a:rPr lang="ar-IQ" sz="3200" dirty="0" err="1" smtClean="0">
                <a:solidFill>
                  <a:srgbClr val="C00000"/>
                </a:solidFill>
              </a:rPr>
              <a:t>اخرى</a:t>
            </a:r>
            <a:r>
              <a:rPr lang="ar-IQ" sz="3200" dirty="0" smtClean="0">
                <a:solidFill>
                  <a:srgbClr val="C00000"/>
                </a:solidFill>
              </a:rPr>
              <a:t> ،وفي حالة عدم وجود </a:t>
            </a:r>
            <a:r>
              <a:rPr lang="ar-IQ" sz="3200" dirty="0" err="1" smtClean="0">
                <a:solidFill>
                  <a:srgbClr val="C00000"/>
                </a:solidFill>
              </a:rPr>
              <a:t>اهداف</a:t>
            </a:r>
            <a:r>
              <a:rPr lang="ar-IQ" sz="3200" dirty="0" smtClean="0">
                <a:solidFill>
                  <a:srgbClr val="C00000"/>
                </a:solidFill>
              </a:rPr>
              <a:t> تعليمية واضحة يفتقد المدرس </a:t>
            </a:r>
            <a:r>
              <a:rPr lang="ar-IQ" sz="3200" dirty="0" err="1" smtClean="0">
                <a:solidFill>
                  <a:srgbClr val="C00000"/>
                </a:solidFill>
              </a:rPr>
              <a:t>اساسا</a:t>
            </a:r>
            <a:r>
              <a:rPr lang="ar-IQ" sz="3200" dirty="0" smtClean="0">
                <a:solidFill>
                  <a:srgbClr val="C00000"/>
                </a:solidFill>
              </a:rPr>
              <a:t> سليما لاختيار تصميم الوسائل التعليمية والمحتوى واستراتيجيات التدريس ، وهنا لابد من توجيه مدرس التربية الرياضية لاختيار </a:t>
            </a:r>
            <a:r>
              <a:rPr lang="ar-IQ" sz="3200" dirty="0" err="1" smtClean="0">
                <a:solidFill>
                  <a:srgbClr val="C00000"/>
                </a:solidFill>
              </a:rPr>
              <a:t>اساليب</a:t>
            </a:r>
            <a:r>
              <a:rPr lang="ar-IQ" sz="3200" dirty="0" smtClean="0">
                <a:solidFill>
                  <a:srgbClr val="C00000"/>
                </a:solidFill>
              </a:rPr>
              <a:t> التقويم المناسبة والتي تعطيه صورة حقيقية عن مدى ما حققه من </a:t>
            </a:r>
            <a:r>
              <a:rPr lang="ar-IQ" sz="3200" dirty="0" err="1" smtClean="0">
                <a:solidFill>
                  <a:srgbClr val="C00000"/>
                </a:solidFill>
              </a:rPr>
              <a:t>اهداف</a:t>
            </a:r>
            <a:r>
              <a:rPr lang="ar-IQ" sz="3200" dirty="0" smtClean="0">
                <a:solidFill>
                  <a:srgbClr val="C00000"/>
                </a:solidFill>
              </a:rPr>
              <a:t> وتساعد الطالب على تنظيم جهوده نحو تحقيق الهدف .  </a:t>
            </a:r>
            <a:endParaRPr lang="en-US" sz="3200" dirty="0" smtClean="0">
              <a:solidFill>
                <a:srgbClr val="C00000"/>
              </a:solidFill>
            </a:endParaRPr>
          </a:p>
          <a:p>
            <a:r>
              <a:rPr lang="ar-IQ" sz="3200" b="1" dirty="0" smtClean="0">
                <a:solidFill>
                  <a:srgbClr val="C00000"/>
                </a:solidFill>
              </a:rPr>
              <a:t> </a:t>
            </a:r>
            <a:endParaRPr lang="en-US" sz="3200" dirty="0" smtClean="0">
              <a:solidFill>
                <a:srgbClr val="C00000"/>
              </a:solidFill>
            </a:endParaRPr>
          </a:p>
          <a:p>
            <a:endParaRPr lang="ar-SA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لمحتوى 3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 lnSpcReduction="10000"/>
          </a:bodyPr>
          <a:lstStyle/>
          <a:p>
            <a:r>
              <a:rPr lang="ar-IQ" b="1" dirty="0" smtClean="0">
                <a:solidFill>
                  <a:schemeClr val="bg1"/>
                </a:solidFill>
              </a:rPr>
              <a:t>أهمية </a:t>
            </a:r>
            <a:r>
              <a:rPr lang="ar-IQ" b="1" dirty="0" err="1" smtClean="0">
                <a:solidFill>
                  <a:schemeClr val="bg1"/>
                </a:solidFill>
              </a:rPr>
              <a:t>الاهداف</a:t>
            </a:r>
            <a:r>
              <a:rPr lang="ar-IQ" b="1" dirty="0" smtClean="0">
                <a:solidFill>
                  <a:schemeClr val="bg1"/>
                </a:solidFill>
              </a:rPr>
              <a:t> التربوية</a:t>
            </a:r>
            <a:endParaRPr lang="en-US" sz="2000" dirty="0" smtClean="0">
              <a:solidFill>
                <a:schemeClr val="bg1"/>
              </a:solidFill>
            </a:endParaRPr>
          </a:p>
          <a:p>
            <a:r>
              <a:rPr lang="ar-IQ" dirty="0" smtClean="0">
                <a:solidFill>
                  <a:schemeClr val="bg1"/>
                </a:solidFill>
              </a:rPr>
              <a:t> </a:t>
            </a:r>
            <a:endParaRPr lang="en-US" sz="2000" dirty="0" smtClean="0">
              <a:solidFill>
                <a:schemeClr val="bg1"/>
              </a:solidFill>
            </a:endParaRPr>
          </a:p>
          <a:p>
            <a:r>
              <a:rPr lang="ar-IQ" dirty="0" smtClean="0">
                <a:solidFill>
                  <a:schemeClr val="bg1"/>
                </a:solidFill>
              </a:rPr>
              <a:t>ويمكن </a:t>
            </a:r>
            <a:r>
              <a:rPr lang="ar-IQ" dirty="0" err="1" smtClean="0">
                <a:solidFill>
                  <a:schemeClr val="bg1"/>
                </a:solidFill>
              </a:rPr>
              <a:t>ان</a:t>
            </a:r>
            <a:r>
              <a:rPr lang="ar-IQ" dirty="0" smtClean="0">
                <a:solidFill>
                  <a:schemeClr val="bg1"/>
                </a:solidFill>
              </a:rPr>
              <a:t> نلخص </a:t>
            </a:r>
            <a:r>
              <a:rPr lang="ar-IQ" dirty="0" err="1" smtClean="0">
                <a:solidFill>
                  <a:schemeClr val="bg1"/>
                </a:solidFill>
              </a:rPr>
              <a:t>اهمية</a:t>
            </a:r>
            <a:r>
              <a:rPr lang="ar-IQ" dirty="0" smtClean="0">
                <a:solidFill>
                  <a:schemeClr val="bg1"/>
                </a:solidFill>
              </a:rPr>
              <a:t> </a:t>
            </a:r>
            <a:r>
              <a:rPr lang="ar-IQ" dirty="0" err="1" smtClean="0">
                <a:solidFill>
                  <a:schemeClr val="bg1"/>
                </a:solidFill>
              </a:rPr>
              <a:t>الاهداف</a:t>
            </a:r>
            <a:r>
              <a:rPr lang="ar-IQ" dirty="0" smtClean="0">
                <a:solidFill>
                  <a:schemeClr val="bg1"/>
                </a:solidFill>
              </a:rPr>
              <a:t> التربوية والتعليمية في ما </a:t>
            </a:r>
            <a:r>
              <a:rPr lang="ar-IQ" dirty="0" err="1" smtClean="0">
                <a:solidFill>
                  <a:schemeClr val="bg1"/>
                </a:solidFill>
              </a:rPr>
              <a:t>ياتي</a:t>
            </a:r>
            <a:r>
              <a:rPr lang="ar-IQ" dirty="0" smtClean="0">
                <a:solidFill>
                  <a:schemeClr val="bg1"/>
                </a:solidFill>
              </a:rPr>
              <a:t> : </a:t>
            </a:r>
            <a:endParaRPr lang="en-US" sz="2000" dirty="0" smtClean="0">
              <a:solidFill>
                <a:schemeClr val="bg1"/>
              </a:solidFill>
            </a:endParaRPr>
          </a:p>
          <a:p>
            <a:r>
              <a:rPr lang="ar-IQ" dirty="0" smtClean="0">
                <a:solidFill>
                  <a:schemeClr val="bg1"/>
                </a:solidFill>
              </a:rPr>
              <a:t>1- </a:t>
            </a:r>
            <a:r>
              <a:rPr lang="ar-IQ" dirty="0" err="1" smtClean="0">
                <a:solidFill>
                  <a:schemeClr val="bg1"/>
                </a:solidFill>
              </a:rPr>
              <a:t>الاهداف</a:t>
            </a:r>
            <a:r>
              <a:rPr lang="ar-IQ" dirty="0" smtClean="0">
                <a:solidFill>
                  <a:schemeClr val="bg1"/>
                </a:solidFill>
              </a:rPr>
              <a:t> هي نقطة البداية في التخطيط للعمل التربوي سواء على المدى القريب </a:t>
            </a:r>
            <a:r>
              <a:rPr lang="ar-IQ" dirty="0" err="1" smtClean="0">
                <a:solidFill>
                  <a:schemeClr val="bg1"/>
                </a:solidFill>
              </a:rPr>
              <a:t>او</a:t>
            </a:r>
            <a:r>
              <a:rPr lang="ar-IQ" dirty="0" smtClean="0">
                <a:solidFill>
                  <a:schemeClr val="bg1"/>
                </a:solidFill>
              </a:rPr>
              <a:t> البعيد . </a:t>
            </a:r>
            <a:endParaRPr lang="en-US" sz="2000" dirty="0" smtClean="0">
              <a:solidFill>
                <a:schemeClr val="bg1"/>
              </a:solidFill>
            </a:endParaRPr>
          </a:p>
          <a:p>
            <a:r>
              <a:rPr lang="ar-IQ" dirty="0" smtClean="0">
                <a:solidFill>
                  <a:schemeClr val="bg1"/>
                </a:solidFill>
              </a:rPr>
              <a:t>2- تستخدم كدليل لمدرس التربية الرياضية في عملية التدريس . </a:t>
            </a:r>
            <a:endParaRPr lang="en-US" sz="2000" dirty="0" smtClean="0">
              <a:solidFill>
                <a:schemeClr val="bg1"/>
              </a:solidFill>
            </a:endParaRPr>
          </a:p>
          <a:p>
            <a:r>
              <a:rPr lang="ar-IQ" dirty="0" smtClean="0">
                <a:solidFill>
                  <a:schemeClr val="bg1"/>
                </a:solidFill>
              </a:rPr>
              <a:t>3- تساعد المدرس على وضع </a:t>
            </a:r>
            <a:r>
              <a:rPr lang="ar-IQ" dirty="0" err="1" smtClean="0">
                <a:solidFill>
                  <a:schemeClr val="bg1"/>
                </a:solidFill>
              </a:rPr>
              <a:t>اسئلة</a:t>
            </a:r>
            <a:r>
              <a:rPr lang="ar-IQ" dirty="0" smtClean="0">
                <a:solidFill>
                  <a:schemeClr val="bg1"/>
                </a:solidFill>
              </a:rPr>
              <a:t> مناسبة . </a:t>
            </a:r>
            <a:endParaRPr lang="en-US" sz="2000" dirty="0" smtClean="0">
              <a:solidFill>
                <a:schemeClr val="bg1"/>
              </a:solidFill>
            </a:endParaRPr>
          </a:p>
          <a:p>
            <a:r>
              <a:rPr lang="ar-IQ" dirty="0" smtClean="0">
                <a:solidFill>
                  <a:schemeClr val="bg1"/>
                </a:solidFill>
              </a:rPr>
              <a:t>4- تمثل </a:t>
            </a:r>
            <a:r>
              <a:rPr lang="ar-IQ" dirty="0" err="1" smtClean="0">
                <a:solidFill>
                  <a:schemeClr val="bg1"/>
                </a:solidFill>
              </a:rPr>
              <a:t>الاهداف</a:t>
            </a:r>
            <a:r>
              <a:rPr lang="ar-IQ" dirty="0" smtClean="0">
                <a:solidFill>
                  <a:schemeClr val="bg1"/>
                </a:solidFill>
              </a:rPr>
              <a:t> </a:t>
            </a:r>
            <a:r>
              <a:rPr lang="ar-IQ" dirty="0" err="1" smtClean="0">
                <a:solidFill>
                  <a:schemeClr val="bg1"/>
                </a:solidFill>
              </a:rPr>
              <a:t>الاطار</a:t>
            </a:r>
            <a:r>
              <a:rPr lang="ar-IQ" dirty="0" smtClean="0">
                <a:solidFill>
                  <a:schemeClr val="bg1"/>
                </a:solidFill>
              </a:rPr>
              <a:t> الذي يعمل على تجزئة المحتوى </a:t>
            </a:r>
            <a:r>
              <a:rPr lang="ar-IQ" dirty="0" err="1" smtClean="0">
                <a:solidFill>
                  <a:schemeClr val="bg1"/>
                </a:solidFill>
              </a:rPr>
              <a:t>الى</a:t>
            </a:r>
            <a:r>
              <a:rPr lang="ar-IQ" dirty="0" smtClean="0">
                <a:solidFill>
                  <a:schemeClr val="bg1"/>
                </a:solidFill>
              </a:rPr>
              <a:t> </a:t>
            </a:r>
            <a:r>
              <a:rPr lang="ar-IQ" dirty="0" err="1" smtClean="0">
                <a:solidFill>
                  <a:schemeClr val="bg1"/>
                </a:solidFill>
              </a:rPr>
              <a:t>اقسام</a:t>
            </a:r>
            <a:r>
              <a:rPr lang="ar-IQ" dirty="0" smtClean="0">
                <a:solidFill>
                  <a:schemeClr val="bg1"/>
                </a:solidFill>
              </a:rPr>
              <a:t> صغيرة.   </a:t>
            </a:r>
            <a:endParaRPr lang="en-US" sz="2000" dirty="0" smtClean="0">
              <a:solidFill>
                <a:schemeClr val="bg1"/>
              </a:solidFill>
            </a:endParaRPr>
          </a:p>
          <a:p>
            <a:r>
              <a:rPr lang="ar-IQ" dirty="0" smtClean="0">
                <a:solidFill>
                  <a:schemeClr val="bg1"/>
                </a:solidFill>
              </a:rPr>
              <a:t>5- تساعد على تقويم العملية التعليمية . </a:t>
            </a:r>
            <a:endParaRPr lang="en-US" sz="2000" dirty="0" smtClean="0">
              <a:solidFill>
                <a:schemeClr val="bg1"/>
              </a:solidFill>
            </a:endParaRPr>
          </a:p>
          <a:p>
            <a:r>
              <a:rPr lang="ar-IQ" dirty="0" smtClean="0">
                <a:solidFill>
                  <a:schemeClr val="bg1"/>
                </a:solidFill>
              </a:rPr>
              <a:t>6- تشير </a:t>
            </a:r>
            <a:r>
              <a:rPr lang="ar-IQ" dirty="0" err="1" smtClean="0">
                <a:solidFill>
                  <a:schemeClr val="bg1"/>
                </a:solidFill>
              </a:rPr>
              <a:t>الى</a:t>
            </a:r>
            <a:r>
              <a:rPr lang="ar-IQ" dirty="0" smtClean="0">
                <a:solidFill>
                  <a:schemeClr val="bg1"/>
                </a:solidFill>
              </a:rPr>
              <a:t> نوع النشاطات المطلوبة لتحقيق التعلم الناجح . </a:t>
            </a:r>
            <a:endParaRPr lang="en-US" sz="2000" dirty="0" smtClean="0">
              <a:solidFill>
                <a:schemeClr val="bg1"/>
              </a:solidFill>
            </a:endParaRPr>
          </a:p>
          <a:p>
            <a:r>
              <a:rPr lang="ar-IQ" dirty="0" smtClean="0">
                <a:solidFill>
                  <a:schemeClr val="bg1"/>
                </a:solidFill>
              </a:rPr>
              <a:t>7- تمثل معايير مناسبة لاختيار </a:t>
            </a:r>
            <a:r>
              <a:rPr lang="ar-IQ" dirty="0" err="1" smtClean="0">
                <a:solidFill>
                  <a:schemeClr val="bg1"/>
                </a:solidFill>
              </a:rPr>
              <a:t>افضل</a:t>
            </a:r>
            <a:r>
              <a:rPr lang="ar-IQ" dirty="0" smtClean="0">
                <a:solidFill>
                  <a:schemeClr val="bg1"/>
                </a:solidFill>
              </a:rPr>
              <a:t> طرائق التدريس . </a:t>
            </a:r>
            <a:endParaRPr lang="en-US" sz="2000" dirty="0" smtClean="0">
              <a:solidFill>
                <a:schemeClr val="bg1"/>
              </a:solidFill>
            </a:endParaRPr>
          </a:p>
          <a:p>
            <a:r>
              <a:rPr lang="ar-IQ" b="1" dirty="0" smtClean="0">
                <a:solidFill>
                  <a:schemeClr val="bg1"/>
                </a:solidFill>
              </a:rPr>
              <a:t> </a:t>
            </a:r>
            <a:endParaRPr lang="en-US" sz="2000" dirty="0" smtClean="0">
              <a:solidFill>
                <a:schemeClr val="bg1"/>
              </a:solidFill>
            </a:endParaRPr>
          </a:p>
          <a:p>
            <a:r>
              <a:rPr lang="ar-IQ" b="1" dirty="0" smtClean="0">
                <a:solidFill>
                  <a:schemeClr val="bg1"/>
                </a:solidFill>
              </a:rPr>
              <a:t> </a:t>
            </a:r>
            <a:endParaRPr lang="en-US" sz="2000" dirty="0" smtClean="0">
              <a:solidFill>
                <a:schemeClr val="bg1"/>
              </a:solidFill>
            </a:endParaRPr>
          </a:p>
          <a:p>
            <a:r>
              <a:rPr lang="ar-IQ" b="1" dirty="0" smtClean="0"/>
              <a:t> </a:t>
            </a:r>
            <a:endParaRPr lang="en-US" sz="2000" dirty="0" smtClean="0"/>
          </a:p>
          <a:p>
            <a:r>
              <a:rPr lang="ar-IQ" b="1" dirty="0" smtClean="0"/>
              <a:t> </a:t>
            </a:r>
            <a:endParaRPr lang="en-US" sz="2000" dirty="0" smtClean="0"/>
          </a:p>
          <a:p>
            <a:pPr lvl="7">
              <a:buNone/>
            </a:pPr>
            <a:endParaRPr lang="ar-SA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0" y="0"/>
            <a:ext cx="9144000" cy="6786473"/>
          </a:xfrm>
          <a:prstGeom prst="rect">
            <a:avLst/>
          </a:prstGeom>
          <a:solidFill>
            <a:schemeClr val="accent5">
              <a:lumMod val="60000"/>
              <a:lumOff val="40000"/>
              <a:alpha val="88000"/>
            </a:schemeClr>
          </a:solidFill>
        </p:spPr>
        <p:txBody>
          <a:bodyPr wrap="square" rtlCol="1">
            <a:spAutoFit/>
          </a:bodyPr>
          <a:lstStyle/>
          <a:p>
            <a:r>
              <a:rPr lang="ar-IQ" b="1" dirty="0" smtClean="0"/>
              <a:t> </a:t>
            </a:r>
            <a:r>
              <a:rPr lang="ar-IQ" sz="2800" b="1" dirty="0" smtClean="0"/>
              <a:t>مستويات </a:t>
            </a:r>
            <a:r>
              <a:rPr lang="ar-IQ" sz="2800" b="1" dirty="0" err="1" smtClean="0"/>
              <a:t>الاهداف</a:t>
            </a:r>
            <a:r>
              <a:rPr lang="ar-IQ" sz="2800" b="1" dirty="0" smtClean="0"/>
              <a:t> التربوية </a:t>
            </a:r>
            <a:endParaRPr lang="en-US" sz="2800" dirty="0" smtClean="0"/>
          </a:p>
          <a:p>
            <a:r>
              <a:rPr lang="ar-IQ" sz="2800" dirty="0" smtClean="0"/>
              <a:t> </a:t>
            </a:r>
            <a:endParaRPr lang="en-US" sz="2800" dirty="0" smtClean="0"/>
          </a:p>
          <a:p>
            <a:r>
              <a:rPr lang="ar-IQ" sz="2800" dirty="0" smtClean="0"/>
              <a:t>يقصد بمستويات </a:t>
            </a:r>
            <a:r>
              <a:rPr lang="ar-IQ" sz="2800" dirty="0" err="1" smtClean="0"/>
              <a:t>الاهداف</a:t>
            </a:r>
            <a:r>
              <a:rPr lang="ar-IQ" sz="2800" dirty="0" smtClean="0"/>
              <a:t> التربوية : تحديد </a:t>
            </a:r>
            <a:r>
              <a:rPr lang="ar-IQ" sz="2800" dirty="0" err="1" smtClean="0"/>
              <a:t>الاهداف</a:t>
            </a:r>
            <a:r>
              <a:rPr lang="ar-IQ" sz="2800" dirty="0" smtClean="0"/>
              <a:t> بحسب عموميتها وخصوصيتها، وطبيعة المرحلة الدراسية ، </a:t>
            </a:r>
            <a:r>
              <a:rPr lang="ar-IQ" sz="2800" dirty="0" err="1" smtClean="0"/>
              <a:t>واهداف</a:t>
            </a:r>
            <a:r>
              <a:rPr lang="ar-IQ" sz="2800" dirty="0" smtClean="0"/>
              <a:t> المادة الدراسية ، وأهداف الكتاب وصولا </a:t>
            </a:r>
            <a:r>
              <a:rPr lang="ar-IQ" sz="2800" dirty="0" err="1" smtClean="0"/>
              <a:t>الى</a:t>
            </a:r>
            <a:r>
              <a:rPr lang="ar-IQ" sz="2800" dirty="0" smtClean="0"/>
              <a:t> </a:t>
            </a:r>
            <a:r>
              <a:rPr lang="ar-IQ" sz="2800" dirty="0" err="1" smtClean="0"/>
              <a:t>اهداف</a:t>
            </a:r>
            <a:r>
              <a:rPr lang="ar-IQ" sz="2800" dirty="0" smtClean="0"/>
              <a:t> الفصل ثم </a:t>
            </a:r>
            <a:r>
              <a:rPr lang="ar-IQ" sz="2800" dirty="0" err="1" smtClean="0"/>
              <a:t>الاهداف</a:t>
            </a:r>
            <a:r>
              <a:rPr lang="ar-IQ" sz="2800" dirty="0" smtClean="0"/>
              <a:t> السلوكية الخاصة بالمتعلم ، وفيما يلي شكل ( 4) يوضح </a:t>
            </a:r>
            <a:r>
              <a:rPr lang="ar-IQ" sz="2800" dirty="0" err="1" smtClean="0"/>
              <a:t>انموذج</a:t>
            </a:r>
            <a:r>
              <a:rPr lang="ar-IQ" sz="2800" dirty="0" smtClean="0"/>
              <a:t> لمستويات </a:t>
            </a:r>
            <a:r>
              <a:rPr lang="ar-IQ" sz="2800" dirty="0" err="1" smtClean="0"/>
              <a:t>الاهداف</a:t>
            </a:r>
            <a:r>
              <a:rPr lang="ar-IQ" sz="2800" dirty="0" smtClean="0"/>
              <a:t> التربوية . </a:t>
            </a:r>
            <a:endParaRPr lang="en-US" sz="2800" dirty="0" smtClean="0"/>
          </a:p>
          <a:p>
            <a:r>
              <a:rPr lang="ar-IQ" sz="2800" dirty="0" smtClean="0"/>
              <a:t> </a:t>
            </a:r>
            <a:endParaRPr lang="en-US" sz="2800" dirty="0" smtClean="0"/>
          </a:p>
          <a:p>
            <a:endParaRPr lang="ar-SA" sz="239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0" y="1"/>
            <a:ext cx="9144000" cy="661719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IQ" sz="16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ar-IQ" sz="1600" dirty="0" smtClean="0"/>
              <a:t> </a:t>
            </a:r>
            <a:endParaRPr lang="en-US" sz="1600" dirty="0" smtClean="0">
              <a:solidFill>
                <a:schemeClr val="bg1"/>
              </a:solidFill>
            </a:endParaRPr>
          </a:p>
          <a:p>
            <a:pPr lvl="1" algn="ctr"/>
            <a:r>
              <a:rPr lang="ar-IQ" sz="2000" dirty="0" err="1" smtClean="0">
                <a:solidFill>
                  <a:schemeClr val="bg1"/>
                </a:solidFill>
              </a:rPr>
              <a:t>اهداف</a:t>
            </a:r>
            <a:r>
              <a:rPr lang="ar-IQ" sz="2000" dirty="0" smtClean="0">
                <a:solidFill>
                  <a:schemeClr val="bg1"/>
                </a:solidFill>
              </a:rPr>
              <a:t> تربوية عامة </a:t>
            </a:r>
            <a:endParaRPr lang="en-US" sz="2000" dirty="0" smtClean="0">
              <a:solidFill>
                <a:schemeClr val="bg1"/>
              </a:solidFill>
            </a:endParaRPr>
          </a:p>
          <a:p>
            <a:pPr lvl="1" algn="ctr"/>
            <a:r>
              <a:rPr lang="en-US" sz="2000" dirty="0" smtClean="0">
                <a:solidFill>
                  <a:schemeClr val="bg1"/>
                </a:solidFill>
              </a:rPr>
              <a:t/>
            </a:r>
            <a:br>
              <a:rPr lang="en-US" sz="2000" dirty="0" smtClean="0">
                <a:solidFill>
                  <a:schemeClr val="bg1"/>
                </a:solidFill>
              </a:rPr>
            </a:br>
            <a:r>
              <a:rPr lang="ar-IQ" sz="2000" dirty="0" err="1" smtClean="0">
                <a:solidFill>
                  <a:schemeClr val="bg1"/>
                </a:solidFill>
              </a:rPr>
              <a:t>اهداف</a:t>
            </a:r>
            <a:r>
              <a:rPr lang="ar-IQ" sz="2000" dirty="0" smtClean="0">
                <a:solidFill>
                  <a:schemeClr val="bg1"/>
                </a:solidFill>
              </a:rPr>
              <a:t> المراحل الدراسية</a:t>
            </a:r>
            <a:endParaRPr lang="en-US" sz="2000" dirty="0" smtClean="0">
              <a:solidFill>
                <a:schemeClr val="bg1"/>
              </a:solidFill>
            </a:endParaRPr>
          </a:p>
          <a:p>
            <a:pPr lvl="1" algn="ctr"/>
            <a:endParaRPr lang="en-US" sz="2000" dirty="0" smtClean="0">
              <a:solidFill>
                <a:schemeClr val="bg1"/>
              </a:solidFill>
            </a:endParaRPr>
          </a:p>
          <a:p>
            <a:pPr lvl="1" algn="ctr"/>
            <a:r>
              <a:rPr lang="ar-IQ" sz="2000" dirty="0" err="1" smtClean="0">
                <a:solidFill>
                  <a:schemeClr val="bg1"/>
                </a:solidFill>
              </a:rPr>
              <a:t>اهداف</a:t>
            </a:r>
            <a:r>
              <a:rPr lang="ar-IQ" sz="2000" dirty="0" smtClean="0">
                <a:solidFill>
                  <a:schemeClr val="bg1"/>
                </a:solidFill>
              </a:rPr>
              <a:t> المواد الدراسية</a:t>
            </a:r>
            <a:endParaRPr lang="en-US" sz="2000" dirty="0" smtClean="0">
              <a:solidFill>
                <a:schemeClr val="bg1"/>
              </a:solidFill>
            </a:endParaRPr>
          </a:p>
          <a:p>
            <a:pPr lvl="1" algn="ctr"/>
            <a:r>
              <a:rPr lang="en-US" sz="2000" dirty="0" smtClean="0">
                <a:solidFill>
                  <a:schemeClr val="bg1"/>
                </a:solidFill>
              </a:rPr>
              <a:t> </a:t>
            </a:r>
            <a:br>
              <a:rPr lang="en-US" sz="2000" dirty="0" smtClean="0">
                <a:solidFill>
                  <a:schemeClr val="bg1"/>
                </a:solidFill>
              </a:rPr>
            </a:br>
            <a:r>
              <a:rPr lang="ar-IQ" sz="2000" dirty="0" err="1" smtClean="0">
                <a:solidFill>
                  <a:schemeClr val="bg1"/>
                </a:solidFill>
              </a:rPr>
              <a:t>اهداف</a:t>
            </a:r>
            <a:r>
              <a:rPr lang="ar-IQ" sz="2000" dirty="0" smtClean="0">
                <a:solidFill>
                  <a:schemeClr val="bg1"/>
                </a:solidFill>
              </a:rPr>
              <a:t> (الكتاب) المقرر الدراسي</a:t>
            </a:r>
            <a:endParaRPr lang="en-US" sz="2000" dirty="0" smtClean="0">
              <a:solidFill>
                <a:schemeClr val="bg1"/>
              </a:solidFill>
            </a:endParaRPr>
          </a:p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> </a:t>
            </a:r>
          </a:p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/>
            </a:r>
            <a:br>
              <a:rPr lang="en-US" sz="2000" dirty="0" smtClean="0">
                <a:solidFill>
                  <a:schemeClr val="bg1"/>
                </a:solidFill>
              </a:rPr>
            </a:br>
            <a:r>
              <a:rPr lang="ar-IQ" sz="2000" dirty="0" smtClean="0">
                <a:solidFill>
                  <a:schemeClr val="bg1"/>
                </a:solidFill>
              </a:rPr>
              <a:t>       </a:t>
            </a:r>
            <a:r>
              <a:rPr lang="ar-IQ" sz="2000" dirty="0" err="1" smtClean="0">
                <a:solidFill>
                  <a:schemeClr val="bg1"/>
                </a:solidFill>
              </a:rPr>
              <a:t>اهداف</a:t>
            </a:r>
            <a:r>
              <a:rPr lang="ar-IQ" sz="2000" dirty="0" smtClean="0">
                <a:solidFill>
                  <a:schemeClr val="bg1"/>
                </a:solidFill>
              </a:rPr>
              <a:t> الفصل تنفذ خلال فصل دراسي</a:t>
            </a:r>
            <a:endParaRPr lang="en-US" sz="2000" dirty="0" smtClean="0">
              <a:solidFill>
                <a:schemeClr val="bg1"/>
              </a:solidFill>
            </a:endParaRPr>
          </a:p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> </a:t>
            </a:r>
          </a:p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/>
            </a:r>
            <a:br>
              <a:rPr lang="en-US" sz="2000" dirty="0" smtClean="0">
                <a:solidFill>
                  <a:schemeClr val="bg1"/>
                </a:solidFill>
              </a:rPr>
            </a:br>
            <a:r>
              <a:rPr lang="ar-IQ" sz="2000" dirty="0" smtClean="0">
                <a:solidFill>
                  <a:schemeClr val="bg1"/>
                </a:solidFill>
              </a:rPr>
              <a:t>     </a:t>
            </a:r>
            <a:r>
              <a:rPr lang="ar-IQ" sz="2000" dirty="0" err="1" smtClean="0">
                <a:solidFill>
                  <a:schemeClr val="bg1"/>
                </a:solidFill>
              </a:rPr>
              <a:t>اهداف</a:t>
            </a:r>
            <a:r>
              <a:rPr lang="ar-IQ" sz="2000" dirty="0" smtClean="0">
                <a:solidFill>
                  <a:schemeClr val="bg1"/>
                </a:solidFill>
              </a:rPr>
              <a:t> سلوكية تنفذ خلال الدرس الواحد</a:t>
            </a:r>
            <a:endParaRPr lang="en-US" sz="2000" dirty="0" smtClean="0">
              <a:solidFill>
                <a:schemeClr val="bg1"/>
              </a:solidFill>
            </a:endParaRPr>
          </a:p>
          <a:p>
            <a:pPr algn="ctr"/>
            <a:r>
              <a:rPr lang="ar-IQ" sz="2000" dirty="0" smtClean="0">
                <a:solidFill>
                  <a:schemeClr val="bg1"/>
                </a:solidFill>
              </a:rPr>
              <a:t> </a:t>
            </a:r>
            <a:endParaRPr lang="en-US" sz="2000" dirty="0" smtClean="0">
              <a:solidFill>
                <a:schemeClr val="bg1"/>
              </a:solidFill>
            </a:endParaRPr>
          </a:p>
          <a:p>
            <a:pPr algn="ctr"/>
            <a:r>
              <a:rPr lang="ar-IQ" sz="2000" b="1" dirty="0" smtClean="0">
                <a:solidFill>
                  <a:schemeClr val="bg1"/>
                </a:solidFill>
              </a:rPr>
              <a:t>شكل</a:t>
            </a:r>
            <a:endParaRPr lang="en-US" sz="2000" dirty="0" smtClean="0">
              <a:solidFill>
                <a:schemeClr val="bg1"/>
              </a:solidFill>
            </a:endParaRPr>
          </a:p>
          <a:p>
            <a:pPr algn="ctr"/>
            <a:r>
              <a:rPr lang="ar-IQ" sz="2000" b="1" dirty="0" smtClean="0">
                <a:solidFill>
                  <a:schemeClr val="bg1"/>
                </a:solidFill>
              </a:rPr>
              <a:t>يمثل مستويات </a:t>
            </a:r>
            <a:r>
              <a:rPr lang="ar-IQ" sz="2000" b="1" dirty="0" err="1" smtClean="0">
                <a:solidFill>
                  <a:schemeClr val="bg1"/>
                </a:solidFill>
              </a:rPr>
              <a:t>الاهداف</a:t>
            </a:r>
            <a:r>
              <a:rPr lang="ar-IQ" sz="2000" b="1" dirty="0" smtClean="0">
                <a:solidFill>
                  <a:schemeClr val="bg1"/>
                </a:solidFill>
              </a:rPr>
              <a:t> التربوية</a:t>
            </a:r>
            <a:endParaRPr lang="en-US" sz="2000" dirty="0" smtClean="0">
              <a:solidFill>
                <a:schemeClr val="bg1"/>
              </a:solidFill>
            </a:endParaRPr>
          </a:p>
          <a:p>
            <a:endParaRPr lang="en-US" sz="2000" dirty="0" smtClean="0">
              <a:solidFill>
                <a:schemeClr val="bg1"/>
              </a:solidFill>
            </a:endParaRPr>
          </a:p>
          <a:p>
            <a:r>
              <a:rPr lang="ar-IQ" sz="2000" b="1" dirty="0" smtClean="0">
                <a:solidFill>
                  <a:schemeClr val="bg1"/>
                </a:solidFill>
              </a:rPr>
              <a:t> </a:t>
            </a:r>
            <a:endParaRPr lang="en-US" sz="2000" dirty="0" smtClean="0">
              <a:solidFill>
                <a:schemeClr val="bg1"/>
              </a:solidFill>
            </a:endParaRPr>
          </a:p>
          <a:p>
            <a:r>
              <a:rPr lang="ar-IQ" sz="1600" b="1" dirty="0" smtClean="0"/>
              <a:t> </a:t>
            </a:r>
            <a:endParaRPr lang="en-US" sz="1600" dirty="0" smtClean="0"/>
          </a:p>
          <a:p>
            <a:r>
              <a:rPr lang="ar-IQ" sz="1600" b="1" dirty="0" smtClean="0"/>
              <a:t> </a:t>
            </a:r>
            <a:endParaRPr lang="en-US" sz="1600" dirty="0" smtClean="0"/>
          </a:p>
          <a:p>
            <a:endParaRPr lang="ar-SA" sz="16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مربع نص 2"/>
          <p:cNvSpPr txBox="1"/>
          <p:nvPr/>
        </p:nvSpPr>
        <p:spPr>
          <a:xfrm>
            <a:off x="71438" y="1"/>
            <a:ext cx="9072562" cy="7571303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1">
            <a:spAutoFit/>
          </a:bodyPr>
          <a:lstStyle/>
          <a:p>
            <a:r>
              <a:rPr lang="ar-IQ" sz="2000" dirty="0" smtClean="0"/>
              <a:t>وفيما </a:t>
            </a:r>
            <a:r>
              <a:rPr lang="ar-IQ" sz="2000" dirty="0" err="1" smtClean="0"/>
              <a:t>ياتي</a:t>
            </a:r>
            <a:r>
              <a:rPr lang="ar-IQ" sz="2000" dirty="0" smtClean="0"/>
              <a:t> توضيح لكل مستوى من هذه المستويات فمثلا منهج التربية الرياضية </a:t>
            </a:r>
            <a:r>
              <a:rPr lang="ar-IQ" sz="2000" dirty="0" err="1" smtClean="0"/>
              <a:t>الالعاب</a:t>
            </a:r>
            <a:r>
              <a:rPr lang="ar-IQ" sz="2000" dirty="0" smtClean="0"/>
              <a:t> التالية: كرة القدم ، والطائرة ، والسلة ، واليد والعاب الساحة والميدان </a:t>
            </a:r>
            <a:r>
              <a:rPr lang="ar-IQ" sz="2000" dirty="0" err="1" smtClean="0"/>
              <a:t>والجمناستك</a:t>
            </a:r>
            <a:r>
              <a:rPr lang="ar-IQ" sz="2000" dirty="0" smtClean="0"/>
              <a:t> وغيرها) يتطلب تحقيق </a:t>
            </a:r>
            <a:r>
              <a:rPr lang="ar-IQ" sz="2000" dirty="0" err="1" smtClean="0"/>
              <a:t>الاهداف</a:t>
            </a:r>
            <a:r>
              <a:rPr lang="ar-IQ" sz="2000" dirty="0" smtClean="0"/>
              <a:t> التربوية العامة </a:t>
            </a:r>
            <a:r>
              <a:rPr lang="ar-IQ" sz="2000" dirty="0" err="1" smtClean="0"/>
              <a:t>اكثر</a:t>
            </a:r>
            <a:r>
              <a:rPr lang="ar-IQ" sz="2000" dirty="0" smtClean="0"/>
              <a:t> من مرحلة دراسية ، فقد تمتد من المرحلة الابتدائية والى المرحلة الجامعية . </a:t>
            </a:r>
            <a:endParaRPr lang="en-US" sz="2000" dirty="0" smtClean="0"/>
          </a:p>
          <a:p>
            <a:r>
              <a:rPr lang="ar-IQ" sz="2000" dirty="0" smtClean="0"/>
              <a:t>ثم نشتق من </a:t>
            </a:r>
            <a:r>
              <a:rPr lang="ar-IQ" sz="2000" dirty="0" err="1" smtClean="0"/>
              <a:t>الاهداف</a:t>
            </a:r>
            <a:r>
              <a:rPr lang="ar-IQ" sz="2000" dirty="0" smtClean="0"/>
              <a:t> التربوية </a:t>
            </a:r>
            <a:r>
              <a:rPr lang="ar-IQ" sz="2000" dirty="0" err="1" smtClean="0"/>
              <a:t>اهداف</a:t>
            </a:r>
            <a:r>
              <a:rPr lang="ar-IQ" sz="2000" dirty="0" smtClean="0"/>
              <a:t> المرحلة الدراسية بحيث تكون </a:t>
            </a:r>
            <a:r>
              <a:rPr lang="ar-IQ" sz="2000" dirty="0" err="1" smtClean="0"/>
              <a:t>اهداف</a:t>
            </a:r>
            <a:r>
              <a:rPr lang="ar-IQ" sz="2000" dirty="0" smtClean="0"/>
              <a:t> للمرحلة الابتدائية </a:t>
            </a:r>
            <a:r>
              <a:rPr lang="ar-IQ" sz="2000" dirty="0" err="1" smtClean="0"/>
              <a:t>واخرى</a:t>
            </a:r>
            <a:r>
              <a:rPr lang="ar-IQ" sz="2000" dirty="0" smtClean="0"/>
              <a:t> للمتوسطة </a:t>
            </a:r>
            <a:r>
              <a:rPr lang="ar-IQ" sz="2000" dirty="0" err="1" smtClean="0"/>
              <a:t>والاعدادية</a:t>
            </a:r>
            <a:r>
              <a:rPr lang="ar-IQ" sz="2000" dirty="0" smtClean="0"/>
              <a:t> . </a:t>
            </a:r>
            <a:endParaRPr lang="en-US" sz="2000" dirty="0" smtClean="0"/>
          </a:p>
          <a:p>
            <a:r>
              <a:rPr lang="ar-IQ" sz="2000" dirty="0" smtClean="0"/>
              <a:t> </a:t>
            </a:r>
            <a:endParaRPr lang="en-US" sz="2000" dirty="0" smtClean="0"/>
          </a:p>
          <a:p>
            <a:r>
              <a:rPr lang="ar-IQ" sz="2000" dirty="0" smtClean="0"/>
              <a:t>ومن </a:t>
            </a:r>
            <a:r>
              <a:rPr lang="ar-IQ" sz="2000" dirty="0" err="1" smtClean="0"/>
              <a:t>اهداف</a:t>
            </a:r>
            <a:r>
              <a:rPr lang="ar-IQ" sz="2000" dirty="0" smtClean="0"/>
              <a:t> المرحلة الدراسية نشتق منها </a:t>
            </a:r>
            <a:r>
              <a:rPr lang="ar-IQ" sz="2000" dirty="0" err="1" smtClean="0"/>
              <a:t>اهداف</a:t>
            </a:r>
            <a:r>
              <a:rPr lang="ar-IQ" sz="2000" dirty="0" smtClean="0"/>
              <a:t> المواد الدراسية فتتضمن </a:t>
            </a:r>
            <a:r>
              <a:rPr lang="ar-IQ" sz="2000" dirty="0" err="1" smtClean="0"/>
              <a:t>اهداف</a:t>
            </a:r>
            <a:r>
              <a:rPr lang="ar-IQ" sz="2000" dirty="0" smtClean="0"/>
              <a:t> كرة القدم للمرحلة الابتدائية ، </a:t>
            </a:r>
            <a:r>
              <a:rPr lang="ar-IQ" sz="2000" dirty="0" err="1" smtClean="0"/>
              <a:t>واهداف</a:t>
            </a:r>
            <a:r>
              <a:rPr lang="ar-IQ" sz="2000" dirty="0" smtClean="0"/>
              <a:t> كرة السلة للمرحلة المتوسطة ، </a:t>
            </a:r>
            <a:r>
              <a:rPr lang="ar-IQ" sz="2000" dirty="0" err="1" smtClean="0"/>
              <a:t>واهداف</a:t>
            </a:r>
            <a:r>
              <a:rPr lang="ar-IQ" sz="2000" dirty="0" smtClean="0"/>
              <a:t> كرة اليد للمرحلة </a:t>
            </a:r>
            <a:r>
              <a:rPr lang="ar-IQ" sz="2000" dirty="0" err="1" smtClean="0"/>
              <a:t>الاعدادية</a:t>
            </a:r>
            <a:r>
              <a:rPr lang="ar-IQ" sz="2000" dirty="0" smtClean="0"/>
              <a:t> .</a:t>
            </a:r>
            <a:endParaRPr lang="en-US" sz="2000" dirty="0" smtClean="0"/>
          </a:p>
          <a:p>
            <a:r>
              <a:rPr lang="ar-IQ" sz="2000" dirty="0" smtClean="0"/>
              <a:t> </a:t>
            </a:r>
            <a:endParaRPr lang="en-US" sz="2000" dirty="0" smtClean="0"/>
          </a:p>
          <a:p>
            <a:r>
              <a:rPr lang="ar-IQ" sz="2000" dirty="0" smtClean="0"/>
              <a:t>بما </a:t>
            </a:r>
            <a:r>
              <a:rPr lang="ar-IQ" sz="2000" dirty="0" err="1" smtClean="0"/>
              <a:t>ان</a:t>
            </a:r>
            <a:r>
              <a:rPr lang="ar-IQ" sz="2000" dirty="0" smtClean="0"/>
              <a:t> الكتاب المنهجي يحتوي على فصول دراسية ، فيجب أن توضع </a:t>
            </a:r>
            <a:r>
              <a:rPr lang="ar-IQ" sz="2000" dirty="0" err="1" smtClean="0"/>
              <a:t>اهداف</a:t>
            </a:r>
            <a:r>
              <a:rPr lang="ar-IQ" sz="2000" dirty="0" smtClean="0"/>
              <a:t> لكل فصل دراسي ، وفي ضوء </a:t>
            </a:r>
            <a:r>
              <a:rPr lang="ar-IQ" sz="2000" dirty="0" err="1" smtClean="0"/>
              <a:t>اهداف</a:t>
            </a:r>
            <a:r>
              <a:rPr lang="ar-IQ" sz="2000" dirty="0" smtClean="0"/>
              <a:t> الفصل الدراسي نشتق لكل منها مادة دراسية لتمثل </a:t>
            </a:r>
            <a:r>
              <a:rPr lang="ar-IQ" sz="2000" dirty="0" err="1" smtClean="0"/>
              <a:t>الاهداف</a:t>
            </a:r>
            <a:r>
              <a:rPr lang="ar-IQ" sz="2000" dirty="0" smtClean="0"/>
              <a:t> التعليمية ( الخاصة ) ومن </a:t>
            </a:r>
            <a:r>
              <a:rPr lang="ar-IQ" sz="2000" dirty="0" err="1" smtClean="0"/>
              <a:t>الاهداف</a:t>
            </a:r>
            <a:r>
              <a:rPr lang="ar-IQ" sz="2000" dirty="0" smtClean="0"/>
              <a:t> التعليمية نشتق </a:t>
            </a:r>
            <a:r>
              <a:rPr lang="ar-IQ" sz="2000" dirty="0" err="1" smtClean="0"/>
              <a:t>الاهداف</a:t>
            </a:r>
            <a:r>
              <a:rPr lang="ar-IQ" sz="2000" dirty="0" smtClean="0"/>
              <a:t> السلوكية لكل موضوع أو مهارة حركية والتي يصوغها ويحددها مدرس التربية الرياضية بعبارات سلوكية ضمن خطة درس التربية الرياضية . نستنتج من ذلك </a:t>
            </a:r>
            <a:r>
              <a:rPr lang="ar-IQ" sz="2000" dirty="0" err="1" smtClean="0"/>
              <a:t>ان</a:t>
            </a:r>
            <a:r>
              <a:rPr lang="ar-IQ" sz="2000" dirty="0" smtClean="0"/>
              <a:t> من خلال تحقيق </a:t>
            </a:r>
            <a:r>
              <a:rPr lang="ar-IQ" sz="2000" dirty="0" err="1" smtClean="0"/>
              <a:t>الاهداف</a:t>
            </a:r>
            <a:r>
              <a:rPr lang="ar-IQ" sz="2000" dirty="0" smtClean="0"/>
              <a:t> السلوكية ، سوف نحقق </a:t>
            </a:r>
            <a:r>
              <a:rPr lang="ar-IQ" sz="2000" dirty="0" err="1" smtClean="0"/>
              <a:t>اهداف</a:t>
            </a:r>
            <a:r>
              <a:rPr lang="ar-IQ" sz="2000" dirty="0" smtClean="0"/>
              <a:t> الفصل الدراسي ، ومن خلال تحقيق الفصل الدراسي ، سوف تتحقق </a:t>
            </a:r>
            <a:r>
              <a:rPr lang="ar-IQ" sz="2000" dirty="0" err="1" smtClean="0"/>
              <a:t>اهداف</a:t>
            </a:r>
            <a:r>
              <a:rPr lang="ar-IQ" sz="2000" dirty="0" smtClean="0"/>
              <a:t> الكتاب، ومن ثم تحقيق </a:t>
            </a:r>
            <a:r>
              <a:rPr lang="ar-IQ" sz="2000" dirty="0" err="1" smtClean="0"/>
              <a:t>اهداف</a:t>
            </a:r>
            <a:r>
              <a:rPr lang="ar-IQ" sz="2000" dirty="0" smtClean="0"/>
              <a:t> المادة الدراسية في مرحلة دراسية معينة </a:t>
            </a:r>
            <a:r>
              <a:rPr lang="ar-IQ" sz="2000" dirty="0" err="1" smtClean="0"/>
              <a:t>واخيرا</a:t>
            </a:r>
            <a:r>
              <a:rPr lang="ar-IQ" sz="2000" dirty="0" smtClean="0"/>
              <a:t> تحقيق </a:t>
            </a:r>
            <a:r>
              <a:rPr lang="ar-IQ" sz="2000" dirty="0" err="1" smtClean="0"/>
              <a:t>الاهداف</a:t>
            </a:r>
            <a:r>
              <a:rPr lang="ar-IQ" sz="2000" dirty="0" smtClean="0"/>
              <a:t> التربوية العامة . </a:t>
            </a:r>
            <a:endParaRPr lang="en-US" sz="2000" dirty="0" smtClean="0"/>
          </a:p>
          <a:p>
            <a:r>
              <a:rPr lang="ar-IQ" sz="2000" dirty="0" smtClean="0"/>
              <a:t> </a:t>
            </a:r>
            <a:endParaRPr lang="en-US" sz="2000" dirty="0" smtClean="0"/>
          </a:p>
          <a:p>
            <a:endParaRPr lang="ar-SA" sz="166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مربع نص 2"/>
          <p:cNvSpPr txBox="1"/>
          <p:nvPr/>
        </p:nvSpPr>
        <p:spPr>
          <a:xfrm>
            <a:off x="0" y="0"/>
            <a:ext cx="9144000" cy="667875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IQ" sz="2800" b="1" dirty="0" smtClean="0">
                <a:solidFill>
                  <a:schemeClr val="bg1"/>
                </a:solidFill>
              </a:rPr>
              <a:t>مصادر اشتقاق </a:t>
            </a:r>
            <a:r>
              <a:rPr lang="ar-IQ" sz="2800" b="1" dirty="0" err="1" smtClean="0">
                <a:solidFill>
                  <a:schemeClr val="bg1"/>
                </a:solidFill>
              </a:rPr>
              <a:t>الاهداف</a:t>
            </a:r>
            <a:r>
              <a:rPr lang="ar-IQ" sz="2800" b="1" dirty="0" smtClean="0">
                <a:solidFill>
                  <a:schemeClr val="bg1"/>
                </a:solidFill>
              </a:rPr>
              <a:t> التربوية </a:t>
            </a:r>
            <a:endParaRPr lang="en-US" sz="2800" dirty="0" smtClean="0">
              <a:solidFill>
                <a:schemeClr val="bg1"/>
              </a:solidFill>
            </a:endParaRPr>
          </a:p>
          <a:p>
            <a:r>
              <a:rPr lang="ar-IQ" sz="2800" b="1" dirty="0" smtClean="0">
                <a:solidFill>
                  <a:schemeClr val="bg1"/>
                </a:solidFill>
              </a:rPr>
              <a:t> </a:t>
            </a:r>
            <a:endParaRPr lang="en-US" sz="2800" dirty="0" smtClean="0">
              <a:solidFill>
                <a:schemeClr val="bg1"/>
              </a:solidFill>
            </a:endParaRPr>
          </a:p>
          <a:p>
            <a:r>
              <a:rPr lang="ar-IQ" sz="2800" b="1" dirty="0" smtClean="0">
                <a:solidFill>
                  <a:schemeClr val="bg1"/>
                </a:solidFill>
              </a:rPr>
              <a:t>1- فلسفة المجتمع :</a:t>
            </a:r>
            <a:r>
              <a:rPr lang="ar-IQ" sz="2800" dirty="0" smtClean="0">
                <a:solidFill>
                  <a:schemeClr val="bg1"/>
                </a:solidFill>
              </a:rPr>
              <a:t> مهما كانت فلسفة المجتمع مثالية </a:t>
            </a:r>
            <a:r>
              <a:rPr lang="ar-IQ" sz="2800" dirty="0" err="1" smtClean="0">
                <a:solidFill>
                  <a:schemeClr val="bg1"/>
                </a:solidFill>
              </a:rPr>
              <a:t>ام</a:t>
            </a:r>
            <a:r>
              <a:rPr lang="ar-IQ" sz="2800" dirty="0" smtClean="0">
                <a:solidFill>
                  <a:schemeClr val="bg1"/>
                </a:solidFill>
              </a:rPr>
              <a:t> تقدمية واقعية </a:t>
            </a:r>
            <a:r>
              <a:rPr lang="ar-IQ" sz="2800" dirty="0" err="1" smtClean="0">
                <a:solidFill>
                  <a:schemeClr val="bg1"/>
                </a:solidFill>
              </a:rPr>
              <a:t>ام</a:t>
            </a:r>
            <a:r>
              <a:rPr lang="ar-IQ" sz="2800" dirty="0" smtClean="0">
                <a:solidFill>
                  <a:schemeClr val="bg1"/>
                </a:solidFill>
              </a:rPr>
              <a:t> طبيعية فان هذه الفلسفة تحدد المصدر </a:t>
            </a:r>
            <a:r>
              <a:rPr lang="ar-IQ" sz="2800" dirty="0" err="1" smtClean="0">
                <a:solidFill>
                  <a:schemeClr val="bg1"/>
                </a:solidFill>
              </a:rPr>
              <a:t>الاساس</a:t>
            </a:r>
            <a:r>
              <a:rPr lang="ar-IQ" sz="2800" dirty="0" smtClean="0">
                <a:solidFill>
                  <a:schemeClr val="bg1"/>
                </a:solidFill>
              </a:rPr>
              <a:t> </a:t>
            </a:r>
            <a:r>
              <a:rPr lang="ar-IQ" sz="2800" dirty="0" err="1" smtClean="0">
                <a:solidFill>
                  <a:schemeClr val="bg1"/>
                </a:solidFill>
              </a:rPr>
              <a:t>للاهداف</a:t>
            </a:r>
            <a:r>
              <a:rPr lang="ar-IQ" sz="2800" dirty="0" smtClean="0">
                <a:solidFill>
                  <a:schemeClr val="bg1"/>
                </a:solidFill>
              </a:rPr>
              <a:t> بشكل عام </a:t>
            </a:r>
            <a:r>
              <a:rPr lang="ar-IQ" sz="2800" dirty="0" err="1" smtClean="0">
                <a:solidFill>
                  <a:schemeClr val="bg1"/>
                </a:solidFill>
              </a:rPr>
              <a:t>والاهداف</a:t>
            </a:r>
            <a:r>
              <a:rPr lang="ar-IQ" sz="2800" dirty="0" smtClean="0">
                <a:solidFill>
                  <a:schemeClr val="bg1"/>
                </a:solidFill>
              </a:rPr>
              <a:t> التربوية بشكل خاص ، لذا ينبغي الاهتمام </a:t>
            </a:r>
            <a:r>
              <a:rPr lang="ar-IQ" sz="2800" dirty="0" err="1" smtClean="0">
                <a:solidFill>
                  <a:schemeClr val="bg1"/>
                </a:solidFill>
              </a:rPr>
              <a:t>بامال</a:t>
            </a:r>
            <a:r>
              <a:rPr lang="ar-IQ" sz="2800" dirty="0" smtClean="0">
                <a:solidFill>
                  <a:schemeClr val="bg1"/>
                </a:solidFill>
              </a:rPr>
              <a:t> </a:t>
            </a:r>
            <a:r>
              <a:rPr lang="ar-IQ" sz="2800" dirty="0" err="1" smtClean="0">
                <a:solidFill>
                  <a:schemeClr val="bg1"/>
                </a:solidFill>
              </a:rPr>
              <a:t>افراد</a:t>
            </a:r>
            <a:r>
              <a:rPr lang="ar-IQ" sz="2800" dirty="0" smtClean="0">
                <a:solidFill>
                  <a:schemeClr val="bg1"/>
                </a:solidFill>
              </a:rPr>
              <a:t> المجتمع واهتماماتهم وحاجاتهم وحتى طرق تفكيرهم ، كما ينبغي </a:t>
            </a:r>
            <a:r>
              <a:rPr lang="ar-IQ" sz="2800" dirty="0" err="1" smtClean="0">
                <a:solidFill>
                  <a:schemeClr val="bg1"/>
                </a:solidFill>
              </a:rPr>
              <a:t>ان</a:t>
            </a:r>
            <a:r>
              <a:rPr lang="ar-IQ" sz="2800" dirty="0" smtClean="0">
                <a:solidFill>
                  <a:schemeClr val="bg1"/>
                </a:solidFill>
              </a:rPr>
              <a:t> يؤخذ بعدان </a:t>
            </a:r>
            <a:r>
              <a:rPr lang="ar-IQ" sz="2800" dirty="0" err="1" smtClean="0">
                <a:solidFill>
                  <a:schemeClr val="bg1"/>
                </a:solidFill>
              </a:rPr>
              <a:t>الاول</a:t>
            </a:r>
            <a:r>
              <a:rPr lang="ar-IQ" sz="2800" dirty="0" smtClean="0">
                <a:solidFill>
                  <a:schemeClr val="bg1"/>
                </a:solidFill>
              </a:rPr>
              <a:t> معنوي مثل المقررات في التربية الرياضية والاتجاهات التربوية والقيم والقوانين السائدة ، والثاني مادي يتمثل بالمبادئ ووسائل الاتصال والتقدم العلمي والتكنولوجي . </a:t>
            </a:r>
            <a:endParaRPr lang="en-US" sz="2800" dirty="0" smtClean="0">
              <a:solidFill>
                <a:schemeClr val="bg1"/>
              </a:solidFill>
            </a:endParaRPr>
          </a:p>
          <a:p>
            <a:r>
              <a:rPr lang="ar-IQ" sz="2800" dirty="0" smtClean="0">
                <a:solidFill>
                  <a:schemeClr val="bg1"/>
                </a:solidFill>
              </a:rPr>
              <a:t> </a:t>
            </a:r>
            <a:endParaRPr lang="en-US" sz="2800" dirty="0" smtClean="0">
              <a:solidFill>
                <a:schemeClr val="bg1"/>
              </a:solidFill>
            </a:endParaRPr>
          </a:p>
          <a:p>
            <a:r>
              <a:rPr lang="ar-IQ" sz="2800" b="1" dirty="0" smtClean="0">
                <a:solidFill>
                  <a:schemeClr val="bg1"/>
                </a:solidFill>
              </a:rPr>
              <a:t>2- دراسة خصائص وطبيعة المتعلمين : </a:t>
            </a:r>
            <a:r>
              <a:rPr lang="ar-IQ" sz="2800" dirty="0" err="1" smtClean="0">
                <a:solidFill>
                  <a:schemeClr val="bg1"/>
                </a:solidFill>
              </a:rPr>
              <a:t>اذا</a:t>
            </a:r>
            <a:r>
              <a:rPr lang="ar-IQ" sz="2800" dirty="0" smtClean="0">
                <a:solidFill>
                  <a:schemeClr val="bg1"/>
                </a:solidFill>
              </a:rPr>
              <a:t> كان المنهج </a:t>
            </a:r>
            <a:r>
              <a:rPr lang="ar-IQ" sz="2800" dirty="0" err="1" smtClean="0">
                <a:solidFill>
                  <a:schemeClr val="bg1"/>
                </a:solidFill>
              </a:rPr>
              <a:t>ياخذ</a:t>
            </a:r>
            <a:r>
              <a:rPr lang="ar-IQ" sz="2800" dirty="0" smtClean="0">
                <a:solidFill>
                  <a:schemeClr val="bg1"/>
                </a:solidFill>
              </a:rPr>
              <a:t> في اعتباره المجتمع ، الفلسفة وظروفه ، فانه في الوقت نفسه </a:t>
            </a:r>
            <a:r>
              <a:rPr lang="ar-IQ" sz="2800" dirty="0" err="1" smtClean="0">
                <a:solidFill>
                  <a:schemeClr val="bg1"/>
                </a:solidFill>
              </a:rPr>
              <a:t>ياخذ</a:t>
            </a:r>
            <a:r>
              <a:rPr lang="ar-IQ" sz="2800" dirty="0" smtClean="0">
                <a:solidFill>
                  <a:schemeClr val="bg1"/>
                </a:solidFill>
              </a:rPr>
              <a:t> في اعتباره </a:t>
            </a:r>
            <a:r>
              <a:rPr lang="ar-IQ" sz="2800" dirty="0" err="1" smtClean="0">
                <a:solidFill>
                  <a:schemeClr val="bg1"/>
                </a:solidFill>
              </a:rPr>
              <a:t>ايضا</a:t>
            </a:r>
            <a:r>
              <a:rPr lang="ar-IQ" sz="2800" dirty="0" smtClean="0">
                <a:solidFill>
                  <a:schemeClr val="bg1"/>
                </a:solidFill>
              </a:rPr>
              <a:t> طبيعة المتعلمين باعتبار </a:t>
            </a:r>
            <a:r>
              <a:rPr lang="ar-IQ" sz="2800" dirty="0" err="1" smtClean="0">
                <a:solidFill>
                  <a:schemeClr val="bg1"/>
                </a:solidFill>
              </a:rPr>
              <a:t>انهم</a:t>
            </a:r>
            <a:r>
              <a:rPr lang="ar-IQ" sz="2800" dirty="0" smtClean="0">
                <a:solidFill>
                  <a:schemeClr val="bg1"/>
                </a:solidFill>
              </a:rPr>
              <a:t> يعملون في مجتمع وكلاهما متكاملان ، </a:t>
            </a:r>
            <a:r>
              <a:rPr lang="ar-IQ" sz="2800" dirty="0" err="1" smtClean="0">
                <a:solidFill>
                  <a:schemeClr val="bg1"/>
                </a:solidFill>
              </a:rPr>
              <a:t>واذا</a:t>
            </a:r>
            <a:r>
              <a:rPr lang="ar-IQ" sz="2800" dirty="0" smtClean="0">
                <a:solidFill>
                  <a:schemeClr val="bg1"/>
                </a:solidFill>
              </a:rPr>
              <a:t> كان التعلم هو تعديل للسلوك ، فان هذا التعديل </a:t>
            </a:r>
            <a:r>
              <a:rPr lang="ar-IQ" sz="2800" dirty="0" err="1" smtClean="0">
                <a:solidFill>
                  <a:schemeClr val="bg1"/>
                </a:solidFill>
              </a:rPr>
              <a:t>ياتي</a:t>
            </a:r>
            <a:r>
              <a:rPr lang="ar-IQ" sz="2800" dirty="0" smtClean="0">
                <a:solidFill>
                  <a:schemeClr val="bg1"/>
                </a:solidFill>
              </a:rPr>
              <a:t> من داخل المتعلم </a:t>
            </a:r>
            <a:r>
              <a:rPr lang="ar-IQ" sz="2800" dirty="0" err="1" smtClean="0">
                <a:solidFill>
                  <a:schemeClr val="bg1"/>
                </a:solidFill>
              </a:rPr>
              <a:t>اذا</a:t>
            </a:r>
            <a:r>
              <a:rPr lang="ar-IQ" sz="2800" dirty="0" smtClean="0">
                <a:solidFill>
                  <a:schemeClr val="bg1"/>
                </a:solidFill>
              </a:rPr>
              <a:t> هيئت له الظروف المناسبة . </a:t>
            </a:r>
            <a:endParaRPr lang="en-US" sz="2800" dirty="0" smtClean="0">
              <a:solidFill>
                <a:schemeClr val="bg1"/>
              </a:solidFill>
            </a:endParaRPr>
          </a:p>
          <a:p>
            <a:r>
              <a:rPr lang="ar-IQ" sz="2800" dirty="0" smtClean="0">
                <a:solidFill>
                  <a:schemeClr val="bg1"/>
                </a:solidFill>
              </a:rPr>
              <a:t> </a:t>
            </a:r>
            <a:endParaRPr lang="en-US" sz="2800" dirty="0" smtClean="0">
              <a:solidFill>
                <a:schemeClr val="bg1"/>
              </a:solidFill>
            </a:endParaRPr>
          </a:p>
          <a:p>
            <a:endParaRPr lang="ar-SA" sz="36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تأثير استخدام التمرينات على اليابسة في بعض المتغيرات الوظيفية والبيوكيميائية والبدنية وانجاز 50 متر سباحة حرة">
  <a:themeElements>
    <a:clrScheme name="ذروة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ذروة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ذروة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تأثير استخدام التمرينات على اليابسة في بعض المتغيرات الوظيفية والبيوكيميائية والبدنية وانجاز 50 متر سباحة حرة</Template>
  <TotalTime>294</TotalTime>
  <Words>229</Words>
  <Application>Microsoft Office PowerPoint</Application>
  <PresentationFormat>عرض على الشاشة (3:4)‏</PresentationFormat>
  <Paragraphs>134</Paragraphs>
  <Slides>13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13</vt:i4>
      </vt:variant>
    </vt:vector>
  </HeadingPairs>
  <TitlesOfParts>
    <vt:vector size="14" baseType="lpstr">
      <vt:lpstr>تأثير استخدام التمرينات على اليابسة في بعض المتغيرات الوظيفية والبيوكيميائية والبدنية وانجاز 50 متر سباحة حرة</vt:lpstr>
      <vt:lpstr>    محاضرات طرائق التدريس العملي 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  <vt:lpstr>الشريحة 9</vt:lpstr>
      <vt:lpstr>الشريحة 10</vt:lpstr>
      <vt:lpstr>الشريحة 11</vt:lpstr>
      <vt:lpstr>الشريحة 12</vt:lpstr>
      <vt:lpstr>الشريحة 13</vt:lpstr>
    </vt:vector>
  </TitlesOfParts>
  <Company>Enjoy My Fine Releases.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محاضرات طرائق التدريس العملي</dc:title>
  <dc:creator>DR.Ahmed Saker 2o1O</dc:creator>
  <cp:lastModifiedBy>mustafa</cp:lastModifiedBy>
  <cp:revision>56</cp:revision>
  <dcterms:created xsi:type="dcterms:W3CDTF">2018-12-10T11:17:48Z</dcterms:created>
  <dcterms:modified xsi:type="dcterms:W3CDTF">2018-12-16T07:45:38Z</dcterms:modified>
</cp:coreProperties>
</file>